
<file path=[Content_Types].xml><?xml version="1.0" encoding="utf-8"?>
<Types xmlns="http://schemas.openxmlformats.org/package/2006/content-types">
  <Default Extension="accdb" ContentType="application/octet-stream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9" r:id="rId5"/>
  </p:sldMasterIdLst>
  <p:notesMasterIdLst>
    <p:notesMasterId r:id="rId12"/>
  </p:notesMasterIdLst>
  <p:sldIdLst>
    <p:sldId id="261" r:id="rId6"/>
    <p:sldId id="710" r:id="rId7"/>
    <p:sldId id="709" r:id="rId8"/>
    <p:sldId id="706" r:id="rId9"/>
    <p:sldId id="707" r:id="rId10"/>
    <p:sldId id="711" r:id="rId11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476DF852-1F5B-4D52-808C-77C553160966}">
          <p14:sldIdLst>
            <p14:sldId id="261"/>
            <p14:sldId id="710"/>
            <p14:sldId id="709"/>
            <p14:sldId id="706"/>
            <p14:sldId id="707"/>
            <p14:sldId id="7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B7472A"/>
    <a:srgbClr val="217346"/>
    <a:srgbClr val="F8F8F8"/>
    <a:srgbClr val="77ACD1"/>
    <a:srgbClr val="40A84E"/>
    <a:srgbClr val="D6C124"/>
    <a:srgbClr val="C54722"/>
    <a:srgbClr val="C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13" autoAdjust="0"/>
    <p:restoredTop sz="96866" autoAdjust="0"/>
  </p:normalViewPr>
  <p:slideViewPr>
    <p:cSldViewPr>
      <p:cViewPr varScale="1">
        <p:scale>
          <a:sx n="73" d="100"/>
          <a:sy n="73" d="100"/>
        </p:scale>
        <p:origin x="217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OROfficeReportsDemoNov2015.pptx2015-12-15_17-46-04.accdb" Type="http://schemas.openxmlformats.org/officeDocument/2006/relationships/example" Target="officereports/OfficeReportsDemoNov2015.pptx2015-12-15_17-46-04.accdb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363636363636364E-2"/>
          <c:y val="9.8660242454463407E-2"/>
          <c:w val="0.96595436649964206"/>
          <c:h val="0.7781249521330615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solidFill>
                <a:srgbClr val="C0C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81414"/>
              </a:solidFill>
              <a:ln w="9525">
                <a:solidFill>
                  <a:srgbClr val="C0C0C0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7D28B8E6-1741-4C80-A41A-4EA97ADEA06A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27F-49BD-A61B-545E930FE52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2508001-CB20-44C2-8898-3E257E90B691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427F-49BD-A61B-545E930FE52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8FD38AE-D085-4868-BFAD-DB0BDAE8CAEC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27F-49BD-A61B-545E930FE52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BD04F59-9D1E-44D5-BEB6-C57A12A17515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27F-49BD-A61B-545E930FE52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03F6387-5C19-4161-8478-3C7E7EFE810A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27F-49BD-A61B-545E930FE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808080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Sheet1!$B$2:$B$6</c:f>
              <c:numCache>
                <c:formatCode>#,##0.0</c:formatCode>
                <c:ptCount val="5"/>
                <c:pt idx="0">
                  <c:v>1.21319922635613</c:v>
                </c:pt>
                <c:pt idx="1">
                  <c:v>1.28647989374024</c:v>
                </c:pt>
                <c:pt idx="2">
                  <c:v>0.856492015224527</c:v>
                </c:pt>
                <c:pt idx="3">
                  <c:v>0.44452893545237598</c:v>
                </c:pt>
                <c:pt idx="4">
                  <c:v>0.74222780955600098</c:v>
                </c:pt>
              </c:numCache>
            </c:numRef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yVal>
          <c:smooth val="0"/>
          <c:extLst>
            <c:ext xmlns:c15="http://schemas.microsoft.com/office/drawing/2012/chart" uri="{02D57815-91ED-43cb-92C2-25804820EDAC}">
              <c15:datalabelsRange>
                <c15:f>Sheet1!$A$9:$A$13</c15:f>
                <c15:dlblRangeCache>
                  <c:ptCount val="5"/>
                  <c:pt idx="0">
                    <c:v>LøBrau</c:v>
                  </c:pt>
                  <c:pt idx="1">
                    <c:v>Ephraim Monk</c:v>
                  </c:pt>
                  <c:pt idx="2">
                    <c:v>LøBrau</c:v>
                  </c:pt>
                  <c:pt idx="3">
                    <c:v>LøBrau</c:v>
                  </c:pt>
                  <c:pt idx="4">
                    <c:v>Alamo Beer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427F-49BD-A61B-545E930FE525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solidFill>
                <a:srgbClr val="C0C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5921E"/>
              </a:solidFill>
              <a:ln w="9525">
                <a:solidFill>
                  <a:srgbClr val="C0C0C0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B8EA8F66-CE9D-41F4-8FA8-0BA0EA862E4A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CFA-4D3D-B575-7CA2EA3A7F1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65DFF7E-63CC-4A4D-B0D2-D658551C6568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CFA-4D3D-B575-7CA2EA3A7F1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35459E5-7EDD-4CA3-B255-00CD5314F1E3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CFA-4D3D-B575-7CA2EA3A7F1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4DF9D11-6DED-440C-8CD2-76DD65DEE55C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CFA-4D3D-B575-7CA2EA3A7F1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F98FFB6-3CE2-44BB-835F-1534EBC37D73}" type="CELLRANGE">
                      <a:rPr lang="da-DK"/>
                      <a:pPr/>
                      <a:t>[CELLRANGE]</a:t>
                    </a:fld>
                    <a:endParaRPr lang="da-DK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8CFA-4D3D-B575-7CA2EA3A7F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808080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Sheet1!$D$2:$D$6</c:f>
              <c:numCache>
                <c:formatCode>#,##0.0</c:formatCode>
                <c:ptCount val="5"/>
                <c:pt idx="0">
                  <c:v>1.51156881577446</c:v>
                </c:pt>
                <c:pt idx="1">
                  <c:v>1.61276026661924</c:v>
                </c:pt>
                <c:pt idx="2">
                  <c:v>1.1784420229204799</c:v>
                </c:pt>
                <c:pt idx="3">
                  <c:v>0.80610891145000996</c:v>
                </c:pt>
                <c:pt idx="4">
                  <c:v>0.890312782013434</c:v>
                </c:pt>
              </c:numCache>
            </c:numRef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yVal>
          <c:smooth val="0"/>
          <c:extLst>
            <c:ext xmlns:c15="http://schemas.microsoft.com/office/drawing/2012/chart" uri="{02D57815-91ED-43cb-92C2-25804820EDAC}">
              <c15:datalabelsRange>
                <c15:f>Sheet1!$B$9:$B$13</c15:f>
                <c15:dlblRangeCache>
                  <c:ptCount val="5"/>
                  <c:pt idx="0">
                    <c:v>Alamo Beer</c:v>
                  </c:pt>
                  <c:pt idx="1">
                    <c:v>Alamo Beer</c:v>
                  </c:pt>
                  <c:pt idx="2">
                    <c:v>Patriot Ale</c:v>
                  </c:pt>
                  <c:pt idx="3">
                    <c:v>Ephraim Monk</c:v>
                  </c:pt>
                  <c:pt idx="4">
                    <c:v>Ephraim Monk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2-427F-49BD-A61B-545E930FE525}"/>
            </c:ext>
          </c:extLst>
        </c:ser>
        <c:ser>
          <c:idx val="1"/>
          <c:order val="2"/>
          <c:tx>
            <c:strRef>
              <c:f>Sheet1!$C$1</c:f>
              <c:strCache>
                <c:ptCount val="1"/>
                <c:pt idx="0">
                  <c:v>Duff Beer</c:v>
                </c:pt>
              </c:strCache>
            </c:strRef>
          </c:tx>
          <c:spPr>
            <a:ln w="28575" cap="rnd">
              <a:solidFill>
                <a:srgbClr val="00008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80"/>
              </a:solidFill>
              <a:ln w="9525">
                <a:solidFill>
                  <a:srgbClr val="000080"/>
                </a:solidFill>
              </a:ln>
              <a:effectLst/>
            </c:spPr>
          </c:marker>
          <c:xVal>
            <c:numRef>
              <c:f>Sheet1!$C$2:$C$6</c:f>
              <c:numCache>
                <c:formatCode>#,##0.0</c:formatCode>
                <c:ptCount val="5"/>
                <c:pt idx="0">
                  <c:v>1.28275468009618</c:v>
                </c:pt>
                <c:pt idx="1">
                  <c:v>1.4576865358986499</c:v>
                </c:pt>
                <c:pt idx="2">
                  <c:v>1.1108561709025799</c:v>
                </c:pt>
                <c:pt idx="3">
                  <c:v>0.65916492522368797</c:v>
                </c:pt>
                <c:pt idx="4">
                  <c:v>0.882179356180959</c:v>
                </c:pt>
              </c:numCache>
            </c:numRef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1-427F-49BD-A61B-545E930FE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1253248"/>
        <c:axId val="1061261776"/>
      </c:scatterChart>
      <c:valAx>
        <c:axId val="106125324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1061261776"/>
        <c:crosses val="autoZero"/>
        <c:crossBetween val="midCat"/>
      </c:valAx>
      <c:valAx>
        <c:axId val="1061261776"/>
        <c:scaling>
          <c:orientation val="maxMin"/>
          <c:max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06125324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988225885826772"/>
          <c:y val="0.95491474194668169"/>
          <c:w val="0.73117298228346461"/>
          <c:h val="4.5085258053318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50000"/>
            </a:schemeClr>
          </a:solidFill>
        </a:defRPr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dirty="0"/>
              <a:t>Awareness</a:t>
            </a:r>
            <a:endParaRPr lang="en-US" dirty="0"/>
          </a:p>
        </c:rich>
      </c:tx>
      <c:layout>
        <c:manualLayout>
          <c:xMode val="edge"/>
          <c:yMode val="edge"/>
          <c:x val="0.371316122420891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9.41122628165693E-2"/>
          <c:y val="3.7049216753694034E-2"/>
          <c:w val="0.90553785897752659"/>
          <c:h val="0.79483761063585523"/>
        </c:manualLayout>
      </c:layout>
      <c:barChart>
        <c:barDir val="col"/>
        <c:grouping val="clustered"/>
        <c:varyColors val="0"/>
        <c:ser>
          <c:idx val="0"/>
          <c:order val="0"/>
          <c:tx>
            <c:v>col1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676-484B-B4CB-2CC811F2F2B1}"/>
              </c:ext>
            </c:extLst>
          </c:dPt>
          <c:dPt>
            <c:idx val="1"/>
            <c:invertIfNegative val="0"/>
            <c:bubble3D val="0"/>
            <c:spPr>
              <a:solidFill>
                <a:srgbClr val="0000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676-484B-B4CB-2CC811F2F2B1}"/>
              </c:ext>
            </c:extLst>
          </c:dPt>
          <c:dPt>
            <c:idx val="2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676-484B-B4CB-2CC811F2F2B1}"/>
              </c:ext>
            </c:extLst>
          </c:dPt>
          <c:dPt>
            <c:idx val="3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676-484B-B4CB-2CC811F2F2B1}"/>
              </c:ext>
            </c:extLst>
          </c:dPt>
          <c:dPt>
            <c:idx val="4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676-484B-B4CB-2CC811F2F2B1}"/>
              </c:ext>
            </c:extLst>
          </c:dPt>
          <c:dPt>
            <c:idx val="5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676-484B-B4CB-2CC811F2F2B1}"/>
              </c:ext>
            </c:extLst>
          </c:dPt>
          <c:dLbls>
            <c:dLbl>
              <c:idx val="0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676-484B-B4CB-2CC811F2F2B1}"/>
                </c:ext>
              </c:extLst>
            </c:dLbl>
            <c:dLbl>
              <c:idx val="1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5A5A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E676-484B-B4CB-2CC811F2F2B1}"/>
                </c:ext>
              </c:extLst>
            </c:dLbl>
            <c:dLbl>
              <c:idx val="2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E676-484B-B4CB-2CC811F2F2B1}"/>
                </c:ext>
              </c:extLst>
            </c:dLbl>
            <c:dLbl>
              <c:idx val="3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E676-484B-B4CB-2CC811F2F2B1}"/>
                </c:ext>
              </c:extLst>
            </c:dLbl>
            <c:dLbl>
              <c:idx val="4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E676-484B-B4CB-2CC811F2F2B1}"/>
                </c:ext>
              </c:extLst>
            </c:dLbl>
            <c:dLbl>
              <c:idx val="5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E676-484B-B4CB-2CC811F2F2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808080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5"/>
              <c:pt idx="0">
                <c:v>Ephraim Monk</c:v>
              </c:pt>
              <c:pt idx="1">
                <c:v>Duff Beer</c:v>
              </c:pt>
              <c:pt idx="2">
                <c:v>Patriot Ale</c:v>
              </c:pt>
              <c:pt idx="3">
                <c:v>Cerveza Chango</c:v>
              </c:pt>
              <c:pt idx="4">
                <c:v>LøBrau</c:v>
              </c:pt>
            </c:strLit>
          </c:cat>
          <c:val>
            <c:numLit>
              <c:formatCode>General</c:formatCode>
              <c:ptCount val="5"/>
              <c:pt idx="0">
                <c:v>0.605006339044591</c:v>
              </c:pt>
              <c:pt idx="1">
                <c:v>0.57803644412316701</c:v>
              </c:pt>
              <c:pt idx="2">
                <c:v>0.54581857927307598</c:v>
              </c:pt>
              <c:pt idx="3">
                <c:v>0.49984683128634699</c:v>
              </c:pt>
              <c:pt idx="4">
                <c:v>0.46891813253592601</c:v>
              </c:pt>
            </c:numLit>
          </c:val>
          <c:extLst>
            <c:ext xmlns:c16="http://schemas.microsoft.com/office/drawing/2014/chart" uri="{C3380CC4-5D6E-409C-BE32-E72D297353CC}">
              <c16:uniqueId val="{00000000-E676-484B-B4CB-2CC811F2F2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467307184"/>
        <c:axId val="467297344"/>
      </c:barChart>
      <c:catAx>
        <c:axId val="46730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297344"/>
        <c:crosses val="autoZero"/>
        <c:auto val="1"/>
        <c:lblAlgn val="ctr"/>
        <c:lblOffset val="100"/>
        <c:noMultiLvlLbl val="0"/>
      </c:catAx>
      <c:valAx>
        <c:axId val="467297344"/>
        <c:scaling>
          <c:orientation val="minMax"/>
        </c:scaling>
        <c:delete val="0"/>
        <c:axPos val="l"/>
        <c:numFmt formatCode="#,##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30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dirty="0"/>
              <a:t>Preferred</a:t>
            </a:r>
            <a:endParaRPr lang="en-US" dirty="0"/>
          </a:p>
        </c:rich>
      </c:tx>
      <c:layout>
        <c:manualLayout>
          <c:xMode val="edge"/>
          <c:yMode val="edge"/>
          <c:x val="0.3899469296114693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9.41122628165693E-2"/>
          <c:y val="3.7049230474106756E-2"/>
          <c:w val="0.90553785897752659"/>
          <c:h val="0.7948379049875588"/>
        </c:manualLayout>
      </c:layout>
      <c:barChart>
        <c:barDir val="col"/>
        <c:grouping val="clustered"/>
        <c:varyColors val="0"/>
        <c:ser>
          <c:idx val="0"/>
          <c:order val="0"/>
          <c:tx>
            <c:v>col1</c:v>
          </c:tx>
          <c:spPr>
            <a:solidFill>
              <a:srgbClr val="00008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00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680-4EF4-97CD-4CD49CEE8815}"/>
              </c:ext>
            </c:extLst>
          </c:dPt>
          <c:dPt>
            <c:idx val="1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80-4EF4-97CD-4CD49CEE8815}"/>
              </c:ext>
            </c:extLst>
          </c:dPt>
          <c:dPt>
            <c:idx val="2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680-4EF4-97CD-4CD49CEE8815}"/>
              </c:ext>
            </c:extLst>
          </c:dPt>
          <c:dPt>
            <c:idx val="3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80-4EF4-97CD-4CD49CEE8815}"/>
              </c:ext>
            </c:extLst>
          </c:dPt>
          <c:dPt>
            <c:idx val="4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680-4EF4-97CD-4CD49CEE8815}"/>
              </c:ext>
            </c:extLst>
          </c:dPt>
          <c:dPt>
            <c:idx val="5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80-4EF4-97CD-4CD49CEE8815}"/>
              </c:ext>
            </c:extLst>
          </c:dPt>
          <c:dLbls>
            <c:dLbl>
              <c:idx val="0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5A5A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2680-4EF4-97CD-4CD49CEE8815}"/>
                </c:ext>
              </c:extLst>
            </c:dLbl>
            <c:dLbl>
              <c:idx val="1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2680-4EF4-97CD-4CD49CEE8815}"/>
                </c:ext>
              </c:extLst>
            </c:dLbl>
            <c:dLbl>
              <c:idx val="2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2680-4EF4-97CD-4CD49CEE8815}"/>
                </c:ext>
              </c:extLst>
            </c:dLbl>
            <c:dLbl>
              <c:idx val="3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2680-4EF4-97CD-4CD49CEE8815}"/>
                </c:ext>
              </c:extLst>
            </c:dLbl>
            <c:dLbl>
              <c:idx val="4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680-4EF4-97CD-4CD49CEE8815}"/>
                </c:ext>
              </c:extLst>
            </c:dLbl>
            <c:dLbl>
              <c:idx val="5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680-4EF4-97CD-4CD49CEE88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5A5A5A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6"/>
              <c:pt idx="0">
                <c:v>Duff Beer</c:v>
              </c:pt>
              <c:pt idx="1">
                <c:v>Patriot Ale</c:v>
              </c:pt>
              <c:pt idx="2">
                <c:v>Ephraim Monk</c:v>
              </c:pt>
              <c:pt idx="3">
                <c:v>LøBrau</c:v>
              </c:pt>
              <c:pt idx="4">
                <c:v>Cerveza Chango</c:v>
              </c:pt>
              <c:pt idx="5">
                <c:v>Alamo Beer</c:v>
              </c:pt>
            </c:strLit>
          </c:cat>
          <c:val>
            <c:numLit>
              <c:formatCode>General</c:formatCode>
              <c:ptCount val="6"/>
              <c:pt idx="0">
                <c:v>0.26743153555992</c:v>
              </c:pt>
              <c:pt idx="1">
                <c:v>0.178472524383431</c:v>
              </c:pt>
              <c:pt idx="2">
                <c:v>0.171916657685632</c:v>
              </c:pt>
              <c:pt idx="3">
                <c:v>0.16261069922507701</c:v>
              </c:pt>
              <c:pt idx="4">
                <c:v>0.15569092391839701</c:v>
              </c:pt>
              <c:pt idx="5">
                <c:v>6.3877659227545194E-2</c:v>
              </c:pt>
            </c:numLit>
          </c:val>
          <c:extLst>
            <c:ext xmlns:c16="http://schemas.microsoft.com/office/drawing/2014/chart" uri="{C3380CC4-5D6E-409C-BE32-E72D297353CC}">
              <c16:uniqueId val="{00000000-2680-4EF4-97CD-4CD49CEE88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467307184"/>
        <c:axId val="467297344"/>
      </c:barChart>
      <c:catAx>
        <c:axId val="46730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297344"/>
        <c:crosses val="autoZero"/>
        <c:auto val="1"/>
        <c:lblAlgn val="ctr"/>
        <c:lblOffset val="100"/>
        <c:noMultiLvlLbl val="0"/>
      </c:catAx>
      <c:valAx>
        <c:axId val="467297344"/>
        <c:scaling>
          <c:orientation val="minMax"/>
        </c:scaling>
        <c:delete val="0"/>
        <c:axPos val="l"/>
        <c:numFmt formatCode="#,##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30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dirty="0"/>
              <a:t>Most used</a:t>
            </a:r>
            <a:endParaRPr lang="en-US" dirty="0"/>
          </a:p>
        </c:rich>
      </c:tx>
      <c:layout>
        <c:manualLayout>
          <c:xMode val="edge"/>
          <c:yMode val="edge"/>
          <c:x val="0.3790422540115774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9.41122628165693E-2"/>
          <c:y val="3.7049216753694034E-2"/>
          <c:w val="0.90553785897752659"/>
          <c:h val="0.79483761063585523"/>
        </c:manualLayout>
      </c:layout>
      <c:barChart>
        <c:barDir val="col"/>
        <c:grouping val="clustered"/>
        <c:varyColors val="0"/>
        <c:ser>
          <c:idx val="0"/>
          <c:order val="0"/>
          <c:tx>
            <c:v>col1</c:v>
          </c:tx>
          <c:spPr>
            <a:solidFill>
              <a:srgbClr val="00008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00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D63-4D98-B255-B6E49797ADA1}"/>
              </c:ext>
            </c:extLst>
          </c:dPt>
          <c:dPt>
            <c:idx val="1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63-4D98-B255-B6E49797ADA1}"/>
              </c:ext>
            </c:extLst>
          </c:dPt>
          <c:dPt>
            <c:idx val="2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D63-4D98-B255-B6E49797ADA1}"/>
              </c:ext>
            </c:extLst>
          </c:dPt>
          <c:dPt>
            <c:idx val="3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63-4D98-B255-B6E49797ADA1}"/>
              </c:ext>
            </c:extLst>
          </c:dPt>
          <c:dPt>
            <c:idx val="4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D63-4D98-B255-B6E49797ADA1}"/>
              </c:ext>
            </c:extLst>
          </c:dPt>
          <c:dPt>
            <c:idx val="5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63-4D98-B255-B6E49797ADA1}"/>
              </c:ext>
            </c:extLst>
          </c:dPt>
          <c:dLbls>
            <c:dLbl>
              <c:idx val="0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5A5A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CD63-4D98-B255-B6E49797ADA1}"/>
                </c:ext>
              </c:extLst>
            </c:dLbl>
            <c:dLbl>
              <c:idx val="1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D63-4D98-B255-B6E49797ADA1}"/>
                </c:ext>
              </c:extLst>
            </c:dLbl>
            <c:dLbl>
              <c:idx val="2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CD63-4D98-B255-B6E49797ADA1}"/>
                </c:ext>
              </c:extLst>
            </c:dLbl>
            <c:dLbl>
              <c:idx val="3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D63-4D98-B255-B6E49797ADA1}"/>
                </c:ext>
              </c:extLst>
            </c:dLbl>
            <c:dLbl>
              <c:idx val="4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CD63-4D98-B255-B6E49797ADA1}"/>
                </c:ext>
              </c:extLst>
            </c:dLbl>
            <c:dLbl>
              <c:idx val="5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D63-4D98-B255-B6E49797AD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5A5A5A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6"/>
              <c:pt idx="0">
                <c:v>Duff Beer</c:v>
              </c:pt>
              <c:pt idx="1">
                <c:v>Patriot Ale</c:v>
              </c:pt>
              <c:pt idx="2">
                <c:v>Cerveza Chango</c:v>
              </c:pt>
              <c:pt idx="3">
                <c:v>Ephraim Monk</c:v>
              </c:pt>
              <c:pt idx="4">
                <c:v>LøBrau</c:v>
              </c:pt>
              <c:pt idx="5">
                <c:v>Alamo Beer</c:v>
              </c:pt>
            </c:strLit>
          </c:cat>
          <c:val>
            <c:numLit>
              <c:formatCode>General</c:formatCode>
              <c:ptCount val="6"/>
              <c:pt idx="0">
                <c:v>0.26270548709818198</c:v>
              </c:pt>
              <c:pt idx="1">
                <c:v>0.19068522749382999</c:v>
              </c:pt>
              <c:pt idx="2">
                <c:v>0.17115396424590601</c:v>
              </c:pt>
              <c:pt idx="3">
                <c:v>0.149623494276035</c:v>
              </c:pt>
              <c:pt idx="4">
                <c:v>0.14188423338193501</c:v>
              </c:pt>
              <c:pt idx="5">
                <c:v>8.3947593504110393E-2</c:v>
              </c:pt>
            </c:numLit>
          </c:val>
          <c:extLst>
            <c:ext xmlns:c16="http://schemas.microsoft.com/office/drawing/2014/chart" uri="{C3380CC4-5D6E-409C-BE32-E72D297353CC}">
              <c16:uniqueId val="{00000000-CD63-4D98-B255-B6E49797ADA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467307184"/>
        <c:axId val="467297344"/>
      </c:barChart>
      <c:catAx>
        <c:axId val="46730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297344"/>
        <c:crosses val="autoZero"/>
        <c:auto val="1"/>
        <c:lblAlgn val="ctr"/>
        <c:lblOffset val="100"/>
        <c:noMultiLvlLbl val="0"/>
      </c:catAx>
      <c:valAx>
        <c:axId val="467297344"/>
        <c:scaling>
          <c:orientation val="minMax"/>
        </c:scaling>
        <c:delete val="0"/>
        <c:axPos val="l"/>
        <c:numFmt formatCode="#,##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30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NPS</a:t>
            </a:r>
          </a:p>
        </c:rich>
      </c:tx>
      <c:layout>
        <c:manualLayout>
          <c:xMode val="edge"/>
          <c:yMode val="edge"/>
          <c:x val="0.4417125294536095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0285196338051993"/>
          <c:y val="3.7049216753694034E-2"/>
          <c:w val="0.89500834898941573"/>
          <c:h val="0.79483761063585523"/>
        </c:manualLayout>
      </c:layout>
      <c:barChart>
        <c:barDir val="col"/>
        <c:grouping val="clustered"/>
        <c:varyColors val="0"/>
        <c:ser>
          <c:idx val="0"/>
          <c:order val="0"/>
          <c:tx>
            <c:v>col1</c:v>
          </c:tx>
          <c:spPr>
            <a:solidFill>
              <a:srgbClr val="00008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00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08C-4463-AB81-E793A3EEDAD6}"/>
              </c:ext>
            </c:extLst>
          </c:dPt>
          <c:dPt>
            <c:idx val="1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8C-4463-AB81-E793A3EEDAD6}"/>
              </c:ext>
            </c:extLst>
          </c:dPt>
          <c:dPt>
            <c:idx val="2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08C-4463-AB81-E793A3EEDAD6}"/>
              </c:ext>
            </c:extLst>
          </c:dPt>
          <c:dPt>
            <c:idx val="3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8C-4463-AB81-E793A3EEDAD6}"/>
              </c:ext>
            </c:extLst>
          </c:dPt>
          <c:dPt>
            <c:idx val="4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08C-4463-AB81-E793A3EEDAD6}"/>
              </c:ext>
            </c:extLst>
          </c:dPt>
          <c:dPt>
            <c:idx val="5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8C-4463-AB81-E793A3EEDAD6}"/>
              </c:ext>
            </c:extLst>
          </c:dPt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5A5A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B08C-4463-AB81-E793A3EEDAD6}"/>
                </c:ext>
              </c:extLst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B08C-4463-AB81-E793A3EEDAD6}"/>
                </c:ext>
              </c:extLst>
            </c:dLbl>
            <c:dLbl>
              <c:idx val="2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08C-4463-AB81-E793A3EEDAD6}"/>
                </c:ext>
              </c:extLst>
            </c:dLbl>
            <c:dLbl>
              <c:idx val="3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08C-4463-AB81-E793A3EEDAD6}"/>
                </c:ext>
              </c:extLst>
            </c:dLbl>
            <c:dLbl>
              <c:idx val="4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08C-4463-AB81-E793A3EEDAD6}"/>
                </c:ext>
              </c:extLst>
            </c:dLbl>
            <c:dLbl>
              <c:idx val="5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8080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8C-4463-AB81-E793A3EEDA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5A5A5A"/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6"/>
              <c:pt idx="0">
                <c:v>Duff Beer</c:v>
              </c:pt>
              <c:pt idx="1">
                <c:v>Patriot Ale</c:v>
              </c:pt>
              <c:pt idx="2">
                <c:v>Alamo Beer</c:v>
              </c:pt>
              <c:pt idx="3">
                <c:v>Cerveza Chango</c:v>
              </c:pt>
              <c:pt idx="4">
                <c:v>Ephraim Monk</c:v>
              </c:pt>
              <c:pt idx="5">
                <c:v>LøBrau</c:v>
              </c:pt>
            </c:strLit>
          </c:cat>
          <c:val>
            <c:numLit>
              <c:formatCode>General</c:formatCode>
              <c:ptCount val="6"/>
              <c:pt idx="0">
                <c:v>8.4928484126432195</c:v>
              </c:pt>
              <c:pt idx="1">
                <c:v>4.2629147546051298</c:v>
              </c:pt>
              <c:pt idx="2">
                <c:v>0.849621710409035</c:v>
              </c:pt>
              <c:pt idx="3">
                <c:v>-7.1762113551954902</c:v>
              </c:pt>
              <c:pt idx="4">
                <c:v>-11.477428847151501</c:v>
              </c:pt>
              <c:pt idx="5">
                <c:v>-14.395471043373201</c:v>
              </c:pt>
            </c:numLit>
          </c:val>
          <c:extLst>
            <c:ext xmlns:c16="http://schemas.microsoft.com/office/drawing/2014/chart" uri="{C3380CC4-5D6E-409C-BE32-E72D297353CC}">
              <c16:uniqueId val="{00000000-B08C-4463-AB81-E793A3EEDAD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467307184"/>
        <c:axId val="467297344"/>
      </c:barChart>
      <c:catAx>
        <c:axId val="46730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297344"/>
        <c:crosses val="autoZero"/>
        <c:auto val="1"/>
        <c:lblAlgn val="ctr"/>
        <c:lblOffset val="100"/>
        <c:noMultiLvlLbl val="0"/>
      </c:catAx>
      <c:valAx>
        <c:axId val="467297344"/>
        <c:scaling>
          <c:orientation val="minMax"/>
        </c:scaling>
        <c:delete val="0"/>
        <c:axPos val="l"/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46730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93016641047621E-2"/>
          <c:y val="2.9441173202977448E-2"/>
          <c:w val="0.88447883900130497"/>
          <c:h val="0.90200295205294645"/>
        </c:manualLayout>
      </c:layout>
      <c:scatterChart>
        <c:scatterStyle val="lineMarker"/>
        <c:varyColors val="0"/>
        <c:ser>
          <c:idx val="0"/>
          <c:order val="0"/>
          <c:tx>
            <c:v>Correlation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675-4E24-B934-793D4DFB050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675-4E24-B934-793D4DFB050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675-4E24-B934-793D4DFB050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8675-4E24-B934-793D4DFB050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675-4E24-B934-793D4DFB050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8675-4E24-B934-793D4DFB050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8675-4E24-B934-793D4DFB0505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8675-4E24-B934-793D4DFB050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8675-4E24-B934-793D4DFB050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8675-4E24-B934-793D4DFB0505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8675-4E24-B934-793D4DFB0505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8675-4E24-B934-793D4DFB0505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/>
                      <a:t>13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8675-4E24-B934-793D4DFB05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Sheet1!$B$2:$B$14</c:f>
              <c:numCache>
                <c:formatCode>#,##0.00</c:formatCode>
                <c:ptCount val="13"/>
                <c:pt idx="0">
                  <c:v>0.53101615406984504</c:v>
                </c:pt>
                <c:pt idx="1">
                  <c:v>0.523083779000305</c:v>
                </c:pt>
                <c:pt idx="2">
                  <c:v>0.51731858998313796</c:v>
                </c:pt>
                <c:pt idx="3">
                  <c:v>0.51185786376491005</c:v>
                </c:pt>
                <c:pt idx="4">
                  <c:v>0.50206572299216401</c:v>
                </c:pt>
                <c:pt idx="5">
                  <c:v>0.49527985156765197</c:v>
                </c:pt>
                <c:pt idx="6">
                  <c:v>0.46603685392420002</c:v>
                </c:pt>
                <c:pt idx="7">
                  <c:v>0.46418109090783799</c:v>
                </c:pt>
                <c:pt idx="8">
                  <c:v>0.46012361659351297</c:v>
                </c:pt>
                <c:pt idx="9">
                  <c:v>0.44560285155643597</c:v>
                </c:pt>
                <c:pt idx="10">
                  <c:v>0.41778182829831101</c:v>
                </c:pt>
                <c:pt idx="11">
                  <c:v>0.37524199126844399</c:v>
                </c:pt>
                <c:pt idx="12">
                  <c:v>0.34617268335906198</c:v>
                </c:pt>
              </c:numCache>
            </c:numRef>
          </c:xVal>
          <c:yVal>
            <c:numRef>
              <c:f>Sheet1!$C$2:$C$14</c:f>
              <c:numCache>
                <c:formatCode>#,##0.0</c:formatCode>
                <c:ptCount val="13"/>
                <c:pt idx="0">
                  <c:v>3.85855569088949</c:v>
                </c:pt>
                <c:pt idx="1">
                  <c:v>3.9262005059069098</c:v>
                </c:pt>
                <c:pt idx="2">
                  <c:v>3.93599971790879</c:v>
                </c:pt>
                <c:pt idx="3">
                  <c:v>3.7138401869167801</c:v>
                </c:pt>
                <c:pt idx="4">
                  <c:v>3.9910241795694699</c:v>
                </c:pt>
                <c:pt idx="5">
                  <c:v>3.8454649625319801</c:v>
                </c:pt>
                <c:pt idx="6">
                  <c:v>3.7439151878171999</c:v>
                </c:pt>
                <c:pt idx="7">
                  <c:v>3.9041803907983201</c:v>
                </c:pt>
                <c:pt idx="8">
                  <c:v>3.9213303779336699</c:v>
                </c:pt>
                <c:pt idx="9">
                  <c:v>3.9414478490181399</c:v>
                </c:pt>
                <c:pt idx="10">
                  <c:v>3.7955273279385899</c:v>
                </c:pt>
                <c:pt idx="11">
                  <c:v>3.80073395759127</c:v>
                </c:pt>
                <c:pt idx="12">
                  <c:v>3.6755211978334699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675-4E24-B934-793D4DFB0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8701376"/>
        <c:axId val="888696128"/>
      </c:scatterChart>
      <c:valAx>
        <c:axId val="888701376"/>
        <c:scaling>
          <c:orientation val="minMax"/>
          <c:min val="0.25"/>
        </c:scaling>
        <c:delete val="0"/>
        <c:axPos val="b"/>
        <c:numFmt formatCode="#,##0.00" sourceLinked="1"/>
        <c:majorTickMark val="none"/>
        <c:minorTickMark val="none"/>
        <c:tickLblPos val="low"/>
        <c:spPr>
          <a:noFill/>
          <a:ln w="127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888696128"/>
        <c:crossesAt val="3.8502878102041604"/>
        <c:crossBetween val="midCat"/>
      </c:valAx>
      <c:valAx>
        <c:axId val="888696128"/>
        <c:scaling>
          <c:orientation val="minMax"/>
        </c:scaling>
        <c:delete val="0"/>
        <c:axPos val="l"/>
        <c:numFmt formatCode="#,##0.0" sourceLinked="0"/>
        <c:majorTickMark val="none"/>
        <c:minorTickMark val="none"/>
        <c:tickLblPos val="low"/>
        <c:spPr>
          <a:noFill/>
          <a:ln w="127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888701376"/>
        <c:crossesAt val="0.46582791363737058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0973D-844A-459D-8A4F-0B4FC1F9313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396D0-4D05-48A2-803B-C6DF1765D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709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846" y="1909347"/>
            <a:ext cx="9604311" cy="3383280"/>
          </a:xfrm>
        </p:spPr>
        <p:txBody>
          <a:bodyPr anchor="b">
            <a:normAutofit/>
          </a:bodyPr>
          <a:lstStyle>
            <a:lvl1pPr algn="l">
              <a:lnSpc>
                <a:spcPct val="76000"/>
              </a:lnSpc>
              <a:defRPr sz="8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46" y="5432564"/>
            <a:ext cx="9604311" cy="457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89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384A29A4-78C8-47AB-BA06-22CB45938951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9314" y="489858"/>
            <a:ext cx="1687287" cy="530134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489858"/>
            <a:ext cx="7587344" cy="530134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E1ED4ACF-2D82-46F2-A8E9-23963AA34E86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0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09600" y="3909054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3311691" y="1604798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5"/>
          </p:nvPr>
        </p:nvSpPr>
        <p:spPr>
          <a:xfrm>
            <a:off x="3311691" y="3909054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6"/>
          </p:nvPr>
        </p:nvSpPr>
        <p:spPr>
          <a:xfrm>
            <a:off x="5999990" y="1604798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999990" y="3909054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8"/>
          </p:nvPr>
        </p:nvSpPr>
        <p:spPr>
          <a:xfrm>
            <a:off x="8688288" y="1604798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9"/>
          </p:nvPr>
        </p:nvSpPr>
        <p:spPr>
          <a:xfrm>
            <a:off x="8688288" y="3909054"/>
            <a:ext cx="2510069" cy="2116831"/>
          </a:xfrm>
        </p:spPr>
        <p:txBody>
          <a:bodyPr>
            <a:normAutofit/>
          </a:bodyPr>
          <a:lstStyle>
            <a:lvl1pPr>
              <a:defRPr sz="10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08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AE374B5B-21A0-4192-BF4C-38187F1A68D8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9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flip="none" rotWithShape="1">
          <a:gsLst>
            <a:gs pos="0">
              <a:schemeClr val="accent1"/>
            </a:gs>
            <a:gs pos="97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 bwMode="hidden">
          <a:xfrm>
            <a:off x="-2" y="0"/>
            <a:ext cx="12192003" cy="6858000"/>
            <a:chOff x="-1" y="0"/>
            <a:chExt cx="12192002" cy="6858000"/>
          </a:xfrm>
        </p:grpSpPr>
        <p:cxnSp>
          <p:nvCxnSpPr>
            <p:cNvPr id="8" name="Straight Connector 7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2" name="Straight Connector 41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Group 46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3" name="Straight Connector 52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Straight Connector 47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6" name="Straight Connector 2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Group 3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7" name="Straight Connector 3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Straight Connector 3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41573"/>
            <a:ext cx="9601200" cy="27432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5431536"/>
            <a:ext cx="9601200" cy="457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189" indent="0">
              <a:buNone/>
              <a:defRPr sz="2000"/>
            </a:lvl2pPr>
            <a:lvl3pPr marL="914377" indent="0">
              <a:buNone/>
              <a:defRPr sz="18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968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81201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81201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33B5CF7C-B333-48E1-A4A6-83A3C8B73AC0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18322"/>
            <a:ext cx="4572000" cy="64135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3714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818322"/>
            <a:ext cx="4572000" cy="64135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3714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AE320762-5CBF-4210-AB54-376B091119F8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2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7F0DB371-BF5F-4058-A212-1A908E4D2674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8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Footer Placeholder 2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212" name="Date Placeholder 2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60A4083B-90AA-48CF-BAD5-00AA24D7F288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214" name="Slide Number Placeholder 2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9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 bwMode="hidden">
          <a:xfrm>
            <a:off x="-2" y="0"/>
            <a:ext cx="12192003" cy="6858000"/>
            <a:chOff x="-1" y="0"/>
            <a:chExt cx="12192002" cy="6858000"/>
          </a:xfrm>
        </p:grpSpPr>
        <p:cxnSp>
          <p:nvCxnSpPr>
            <p:cNvPr id="10" name="Straight Connector 9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4" name="Straight Connector 43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Group 48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8" name="Straight Connector 27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Group 32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Rectangle 6"/>
          <p:cNvSpPr/>
          <p:nvPr userDrawn="1"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3152" y="571501"/>
            <a:ext cx="3657600" cy="219710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97" y="571500"/>
            <a:ext cx="6217920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13152" y="2995013"/>
            <a:ext cx="3657600" cy="2285951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7923090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14377"/>
            <a:fld id="{F5BAF629-ECA2-4CF3-B790-9D9BDED98269}" type="datetime1">
              <a:rPr lang="en-US" smtClean="0">
                <a:solidFill>
                  <a:prstClr val="white"/>
                </a:solidFill>
              </a:rPr>
              <a:pPr defTabSz="914377"/>
              <a:t>9/20/2021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14377"/>
            <a:fld id="{E31375A4-56A4-47D6-9801-1991572033F7}" type="slidenum">
              <a:rPr lang="en-US" smtClean="0">
                <a:solidFill>
                  <a:prstClr val="white"/>
                </a:solidFill>
              </a:rPr>
              <a:pPr defTabSz="914377"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2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hidden">
          <a:xfrm>
            <a:off x="-2" y="0"/>
            <a:ext cx="12192003" cy="6858000"/>
            <a:chOff x="-1" y="0"/>
            <a:chExt cx="12192002" cy="6858000"/>
          </a:xfrm>
        </p:grpSpPr>
        <p:cxnSp>
          <p:nvCxnSpPr>
            <p:cNvPr id="9" name="Straight Connector 8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3" name="Straight Connector 42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7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7" name="Straight Connector 26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31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ectangle 59"/>
          <p:cNvSpPr/>
          <p:nvPr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7923090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9560" y="576072"/>
            <a:ext cx="3657600" cy="219456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412" y="-159"/>
            <a:ext cx="73152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9560" y="2999232"/>
            <a:ext cx="3657600" cy="22860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703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53000">
              <a:schemeClr val="bg1"/>
            </a:gs>
            <a:gs pos="0">
              <a:schemeClr val="bg1">
                <a:lumMod val="100000"/>
              </a:schemeClr>
            </a:gs>
            <a:gs pos="100000">
              <a:schemeClr val="bg1">
                <a:lumMod val="95000"/>
                <a:alpha val="6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503854"/>
            <a:ext cx="9601200" cy="1142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981202"/>
            <a:ext cx="9601200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8" name="Straight Connector 147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2" y="6289679"/>
            <a:ext cx="6128031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defTabSz="914377"/>
            <a:r>
              <a:rPr lang="en-US">
                <a:solidFill>
                  <a:srgbClr val="2D2E2D">
                    <a:lumMod val="90000"/>
                    <a:lumOff val="10000"/>
                  </a:srgbClr>
                </a:solidFill>
              </a:rPr>
              <a:t>Add a footer</a:t>
            </a:r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94041" y="6289679"/>
            <a:ext cx="965947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defTabSz="914377"/>
            <a:fld id="{B51B2453-8663-4C69-AF73-9FD7B1DEC5D0}" type="datetime1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9/20/2021</a:t>
            </a:fld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5311" y="6289679"/>
            <a:ext cx="918883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defTabSz="914377"/>
            <a:fld id="{E31375A4-56A4-47D6-9801-1991572033F7}" type="slidenum">
              <a:rPr lang="en-US" smtClean="0">
                <a:solidFill>
                  <a:srgbClr val="2D2E2D">
                    <a:lumMod val="90000"/>
                    <a:lumOff val="10000"/>
                  </a:srgbClr>
                </a:solidFill>
              </a:rPr>
              <a:pPr defTabSz="914377"/>
              <a:t>‹#›</a:t>
            </a:fld>
            <a:endParaRPr lang="en-US" dirty="0">
              <a:solidFill>
                <a:srgbClr val="2D2E2D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6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indent="-182875" algn="l" defTabSz="914377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indent="-179384" algn="l" defTabSz="91437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377" indent="-182875" algn="l" defTabSz="91437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2971" indent="-179384" algn="l" defTabSz="914377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566" indent="-182875" algn="l" defTabSz="914377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160" indent="-179384" algn="l" defTabSz="914377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754" indent="-182875" algn="l" defTabSz="914377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77965" indent="0" algn="l" defTabSz="914377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10" Type="http://schemas.openxmlformats.org/officeDocument/2006/relationships/image" Target="../media/image5.png"/><Relationship Id="rId4" Type="http://schemas.openxmlformats.org/officeDocument/2006/relationships/image" Target="../media/image19.pn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gLow" hidden="1">
            <a:extLst>
              <a:ext uri="{FF2B5EF4-FFF2-40B4-BE49-F238E27FC236}">
                <a16:creationId xmlns:a16="http://schemas.microsoft.com/office/drawing/2014/main" id="{556B4FD8-9493-4132-8E75-D1D869DE9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12" y="620688"/>
            <a:ext cx="190527" cy="209579"/>
          </a:xfrm>
          <a:prstGeom prst="rect">
            <a:avLst/>
          </a:prstGeom>
        </p:spPr>
      </p:pic>
      <p:pic>
        <p:nvPicPr>
          <p:cNvPr id="7" name="SigHigh" hidden="1">
            <a:extLst>
              <a:ext uri="{FF2B5EF4-FFF2-40B4-BE49-F238E27FC236}">
                <a16:creationId xmlns:a16="http://schemas.microsoft.com/office/drawing/2014/main" id="{FFDC65A4-ACB0-4FA7-A707-23DD227B4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209" y="211799"/>
            <a:ext cx="190527" cy="209579"/>
          </a:xfrm>
          <a:prstGeom prst="rect">
            <a:avLst/>
          </a:prstGeom>
        </p:spPr>
      </p:pic>
      <p:pic>
        <p:nvPicPr>
          <p:cNvPr id="5" name="SigLowBackup" hidden="1">
            <a:extLst>
              <a:ext uri="{FF2B5EF4-FFF2-40B4-BE49-F238E27FC236}">
                <a16:creationId xmlns:a16="http://schemas.microsoft.com/office/drawing/2014/main" id="{71CF1050-9253-4D64-8760-210256EB0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222" y="755541"/>
            <a:ext cx="190527" cy="209579"/>
          </a:xfrm>
          <a:prstGeom prst="rect">
            <a:avLst/>
          </a:prstGeom>
        </p:spPr>
      </p:pic>
      <p:pic>
        <p:nvPicPr>
          <p:cNvPr id="6" name="SigHighBackup" hidden="1">
            <a:extLst>
              <a:ext uri="{FF2B5EF4-FFF2-40B4-BE49-F238E27FC236}">
                <a16:creationId xmlns:a16="http://schemas.microsoft.com/office/drawing/2014/main" id="{73B0217F-5787-457D-BCE2-98654BF21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420" y="224644"/>
            <a:ext cx="190527" cy="209579"/>
          </a:xfrm>
          <a:prstGeom prst="rect">
            <a:avLst/>
          </a:prstGeom>
        </p:spPr>
      </p:pic>
      <p:sp>
        <p:nvSpPr>
          <p:cNvPr id="2" name="TextBox 1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F589F3BF-9170-408E-ABCE-27753071340F}"/>
              </a:ext>
            </a:extLst>
          </p:cNvPr>
          <p:cNvSpPr txBox="1"/>
          <p:nvPr/>
        </p:nvSpPr>
        <p:spPr>
          <a:xfrm>
            <a:off x="1343472" y="384653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8" name="TextBox 7" descr="orlink:ORRange729@'This Report'!$B$10:$C$10€0€0€€0€0€0€0€€0€">
            <a:extLst>
              <a:ext uri="{FF2B5EF4-FFF2-40B4-BE49-F238E27FC236}">
                <a16:creationId xmlns:a16="http://schemas.microsoft.com/office/drawing/2014/main" id="{62CC3A5F-4188-44A3-8932-2AB00ED57533}"/>
              </a:ext>
            </a:extLst>
          </p:cNvPr>
          <p:cNvSpPr txBox="1"/>
          <p:nvPr/>
        </p:nvSpPr>
        <p:spPr>
          <a:xfrm>
            <a:off x="1271464" y="4350586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dirty="0"/>
          </a:p>
        </p:txBody>
      </p:sp>
      <p:sp>
        <p:nvSpPr>
          <p:cNvPr id="10" name="TextBox 9" descr="orlink:ORRange727@'This Report'!$B$6€0€0€€0€0€0€0€€0€">
            <a:extLst>
              <a:ext uri="{FF2B5EF4-FFF2-40B4-BE49-F238E27FC236}">
                <a16:creationId xmlns:a16="http://schemas.microsoft.com/office/drawing/2014/main" id="{EFA6FA39-AE97-4BAB-B244-8FA73E59FD5F}"/>
              </a:ext>
            </a:extLst>
          </p:cNvPr>
          <p:cNvSpPr txBox="1"/>
          <p:nvPr/>
        </p:nvSpPr>
        <p:spPr>
          <a:xfrm>
            <a:off x="1883532" y="3846530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/>
              <a:t>USA</a:t>
            </a:r>
            <a:endParaRPr lang="en-US" dirty="0"/>
          </a:p>
        </p:txBody>
      </p:sp>
      <p:sp>
        <p:nvSpPr>
          <p:cNvPr id="15" name="Rectangle 14" descr="orlink:CurrentBrand@'This Report'!$F$5€541065216€0€€0€0€0€0€€0€">
            <a:extLst>
              <a:ext uri="{FF2B5EF4-FFF2-40B4-BE49-F238E27FC236}">
                <a16:creationId xmlns:a16="http://schemas.microsoft.com/office/drawing/2014/main" id="{87F024CB-5F5C-4F12-9710-055CBE0B9C50}"/>
              </a:ext>
            </a:extLst>
          </p:cNvPr>
          <p:cNvSpPr/>
          <p:nvPr/>
        </p:nvSpPr>
        <p:spPr>
          <a:xfrm>
            <a:off x="6312024" y="1844824"/>
            <a:ext cx="2376264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240B8B-282F-40E5-8390-4E8F5B84F7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68660"/>
            <a:ext cx="2052228" cy="319898"/>
          </a:xfrm>
          <a:prstGeom prst="rect">
            <a:avLst/>
          </a:prstGeom>
        </p:spPr>
      </p:pic>
      <p:sp>
        <p:nvSpPr>
          <p:cNvPr id="13" name="TextBox 12" descr="orlink:CurrentBrand@'This Report'!$F$5€0€0€€0€0€0€0€€0€">
            <a:extLst>
              <a:ext uri="{FF2B5EF4-FFF2-40B4-BE49-F238E27FC236}">
                <a16:creationId xmlns:a16="http://schemas.microsoft.com/office/drawing/2014/main" id="{991B4FFF-B2EB-49C4-9B44-1A6DC1227D66}"/>
              </a:ext>
            </a:extLst>
          </p:cNvPr>
          <p:cNvSpPr txBox="1"/>
          <p:nvPr/>
        </p:nvSpPr>
        <p:spPr>
          <a:xfrm>
            <a:off x="1235460" y="1484784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/>
              <a:t>Duff Beer</a:t>
            </a:r>
            <a:endParaRPr lang="en-US" sz="4000" dirty="0"/>
          </a:p>
        </p:txBody>
      </p:sp>
      <p:sp>
        <p:nvSpPr>
          <p:cNvPr id="14" name="SigHigh" descr="20;0" hidden="1">
            <a:extLst>
              <a:ext uri="{FF2B5EF4-FFF2-40B4-BE49-F238E27FC236}">
                <a16:creationId xmlns:a16="http://schemas.microsoft.com/office/drawing/2014/main" id="{4AC91614-8541-4EB5-AE9B-0F80D781B8B1}"/>
              </a:ext>
            </a:extLst>
          </p:cNvPr>
          <p:cNvSpPr/>
          <p:nvPr/>
        </p:nvSpPr>
        <p:spPr>
          <a:xfrm>
            <a:off x="3848978" y="5872007"/>
            <a:ext cx="86089" cy="89045"/>
          </a:xfrm>
          <a:prstGeom prst="triangle">
            <a:avLst/>
          </a:prstGeom>
          <a:solidFill>
            <a:srgbClr val="6DA945"/>
          </a:solidFill>
          <a:ln>
            <a:solidFill>
              <a:srgbClr val="6D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7" name="SigLow" descr="20;0" hidden="1">
            <a:extLst>
              <a:ext uri="{FF2B5EF4-FFF2-40B4-BE49-F238E27FC236}">
                <a16:creationId xmlns:a16="http://schemas.microsoft.com/office/drawing/2014/main" id="{E8EF2CAF-DF02-4861-A130-319BA5F97A4C}"/>
              </a:ext>
            </a:extLst>
          </p:cNvPr>
          <p:cNvSpPr/>
          <p:nvPr/>
        </p:nvSpPr>
        <p:spPr>
          <a:xfrm rot="10800000">
            <a:off x="4471641" y="5872006"/>
            <a:ext cx="86089" cy="89045"/>
          </a:xfrm>
          <a:prstGeom prst="triangle">
            <a:avLst/>
          </a:prstGeom>
          <a:solidFill>
            <a:srgbClr val="AA1224"/>
          </a:solidFill>
          <a:ln>
            <a:solidFill>
              <a:srgbClr val="AA1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8" name="SigHigh2" descr="20;0" hidden="1">
            <a:extLst>
              <a:ext uri="{FF2B5EF4-FFF2-40B4-BE49-F238E27FC236}">
                <a16:creationId xmlns:a16="http://schemas.microsoft.com/office/drawing/2014/main" id="{27261F7A-F5A0-404C-9E1F-EB6605561B85}"/>
              </a:ext>
            </a:extLst>
          </p:cNvPr>
          <p:cNvSpPr/>
          <p:nvPr/>
        </p:nvSpPr>
        <p:spPr>
          <a:xfrm>
            <a:off x="3854902" y="6178200"/>
            <a:ext cx="64800" cy="64800"/>
          </a:xfrm>
          <a:prstGeom prst="triangle">
            <a:avLst/>
          </a:prstGeom>
          <a:noFill/>
          <a:ln>
            <a:solidFill>
              <a:srgbClr val="6D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9" name="SigLow2" descr="20;0" hidden="1">
            <a:extLst>
              <a:ext uri="{FF2B5EF4-FFF2-40B4-BE49-F238E27FC236}">
                <a16:creationId xmlns:a16="http://schemas.microsoft.com/office/drawing/2014/main" id="{74D3750F-DC8E-453A-BCCE-FC655A3D7806}"/>
              </a:ext>
            </a:extLst>
          </p:cNvPr>
          <p:cNvSpPr/>
          <p:nvPr/>
        </p:nvSpPr>
        <p:spPr>
          <a:xfrm rot="10800000">
            <a:off x="4482285" y="6175169"/>
            <a:ext cx="64800" cy="64800"/>
          </a:xfrm>
          <a:prstGeom prst="triangle">
            <a:avLst/>
          </a:prstGeom>
          <a:noFill/>
          <a:ln>
            <a:solidFill>
              <a:srgbClr val="AA1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pic>
        <p:nvPicPr>
          <p:cNvPr id="11" name="logo:Rectangle 14;Duff Beer;0;0">
            <a:extLst>
              <a:ext uri="{FF2B5EF4-FFF2-40B4-BE49-F238E27FC236}">
                <a16:creationId xmlns:a16="http://schemas.microsoft.com/office/drawing/2014/main" id="{7872C30F-523E-44F5-B7E6-CDBA2B66CB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044" y="1844824"/>
            <a:ext cx="2016224" cy="2016224"/>
          </a:xfrm>
          <a:prstGeom prst="rect">
            <a:avLst/>
          </a:prstGeom>
        </p:spPr>
      </p:pic>
      <p:pic>
        <p:nvPicPr>
          <p:cNvPr id="21" name="logo:TextBox 1;USA;0;0">
            <a:extLst>
              <a:ext uri="{FF2B5EF4-FFF2-40B4-BE49-F238E27FC236}">
                <a16:creationId xmlns:a16="http://schemas.microsoft.com/office/drawing/2014/main" id="{DDDB81C1-FFE9-4443-8527-F20726D0BE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67" y="3846530"/>
            <a:ext cx="461665" cy="461665"/>
          </a:xfrm>
          <a:prstGeom prst="rect">
            <a:avLst/>
          </a:prstGeom>
        </p:spPr>
      </p:pic>
      <p:pic>
        <p:nvPicPr>
          <p:cNvPr id="20" name="Alamo Beer" descr="A red and blue sign&#10;&#10;Description automatically generated with low confidence" hidden="1">
            <a:extLst>
              <a:ext uri="{FF2B5EF4-FFF2-40B4-BE49-F238E27FC236}">
                <a16:creationId xmlns:a16="http://schemas.microsoft.com/office/drawing/2014/main" id="{8A83AF09-4C0B-4509-BB43-8E27084D87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803" y="372349"/>
            <a:ext cx="4629796" cy="3219899"/>
          </a:xfrm>
          <a:prstGeom prst="rect">
            <a:avLst/>
          </a:prstGeom>
        </p:spPr>
      </p:pic>
      <p:pic>
        <p:nvPicPr>
          <p:cNvPr id="23" name="Brazil" hidden="1">
            <a:extLst>
              <a:ext uri="{FF2B5EF4-FFF2-40B4-BE49-F238E27FC236}">
                <a16:creationId xmlns:a16="http://schemas.microsoft.com/office/drawing/2014/main" id="{83ECC4F5-281A-4502-B013-E7015DF2E0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464" y="567623"/>
            <a:ext cx="609524" cy="609524"/>
          </a:xfrm>
          <a:prstGeom prst="rect">
            <a:avLst/>
          </a:prstGeom>
        </p:spPr>
      </p:pic>
      <p:pic>
        <p:nvPicPr>
          <p:cNvPr id="25" name="Cerveza Chango" descr="Logo&#10;&#10;Description automatically generated" hidden="1">
            <a:extLst>
              <a:ext uri="{FF2B5EF4-FFF2-40B4-BE49-F238E27FC236}">
                <a16:creationId xmlns:a16="http://schemas.microsoft.com/office/drawing/2014/main" id="{C7C42452-AB26-4C36-B437-7772ADB68A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60" y="2934250"/>
            <a:ext cx="2539682" cy="3276190"/>
          </a:xfrm>
          <a:prstGeom prst="rect">
            <a:avLst/>
          </a:prstGeom>
        </p:spPr>
      </p:pic>
      <p:pic>
        <p:nvPicPr>
          <p:cNvPr id="27" name="Duff Beer" descr="A red and black sign&#10;&#10;Description automatically generated with low confidence" hidden="1">
            <a:extLst>
              <a:ext uri="{FF2B5EF4-FFF2-40B4-BE49-F238E27FC236}">
                <a16:creationId xmlns:a16="http://schemas.microsoft.com/office/drawing/2014/main" id="{C9E5A866-0B2C-4BE4-83B9-025546CA60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602" y="2807297"/>
            <a:ext cx="1270065" cy="1270065"/>
          </a:xfrm>
          <a:prstGeom prst="rect">
            <a:avLst/>
          </a:prstGeom>
        </p:spPr>
      </p:pic>
      <p:pic>
        <p:nvPicPr>
          <p:cNvPr id="29" name="Ephraim Monk" descr="Logo, calendar&#10;&#10;Description automatically generated" hidden="1">
            <a:extLst>
              <a:ext uri="{FF2B5EF4-FFF2-40B4-BE49-F238E27FC236}">
                <a16:creationId xmlns:a16="http://schemas.microsoft.com/office/drawing/2014/main" id="{CC68D030-847E-4AB8-8040-D6E86A5E05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86" y="688558"/>
            <a:ext cx="5382376" cy="5363323"/>
          </a:xfrm>
          <a:prstGeom prst="rect">
            <a:avLst/>
          </a:prstGeom>
        </p:spPr>
      </p:pic>
      <p:pic>
        <p:nvPicPr>
          <p:cNvPr id="31" name="France" hidden="1">
            <a:extLst>
              <a:ext uri="{FF2B5EF4-FFF2-40B4-BE49-F238E27FC236}">
                <a16:creationId xmlns:a16="http://schemas.microsoft.com/office/drawing/2014/main" id="{55A8E08E-9DD9-4182-98F8-18CE449089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134" y="641149"/>
            <a:ext cx="609524" cy="609524"/>
          </a:xfrm>
          <a:prstGeom prst="rect">
            <a:avLst/>
          </a:prstGeom>
        </p:spPr>
      </p:pic>
      <p:pic>
        <p:nvPicPr>
          <p:cNvPr id="33" name="Germany" hidden="1">
            <a:extLst>
              <a:ext uri="{FF2B5EF4-FFF2-40B4-BE49-F238E27FC236}">
                <a16:creationId xmlns:a16="http://schemas.microsoft.com/office/drawing/2014/main" id="{78B462A2-BD95-4F5B-B577-8E33156BD1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06" y="1216488"/>
            <a:ext cx="609524" cy="609524"/>
          </a:xfrm>
          <a:prstGeom prst="rect">
            <a:avLst/>
          </a:prstGeom>
        </p:spPr>
      </p:pic>
      <p:pic>
        <p:nvPicPr>
          <p:cNvPr id="35" name="Italy" hidden="1">
            <a:extLst>
              <a:ext uri="{FF2B5EF4-FFF2-40B4-BE49-F238E27FC236}">
                <a16:creationId xmlns:a16="http://schemas.microsoft.com/office/drawing/2014/main" id="{3623DCE7-CBB7-4496-ACAB-412F346FDB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842" y="2287616"/>
            <a:ext cx="609524" cy="609524"/>
          </a:xfrm>
          <a:prstGeom prst="rect">
            <a:avLst/>
          </a:prstGeom>
        </p:spPr>
      </p:pic>
      <p:pic>
        <p:nvPicPr>
          <p:cNvPr id="37" name="LøBrau" descr="Logo&#10;&#10;Description automatically generated" hidden="1">
            <a:extLst>
              <a:ext uri="{FF2B5EF4-FFF2-40B4-BE49-F238E27FC236}">
                <a16:creationId xmlns:a16="http://schemas.microsoft.com/office/drawing/2014/main" id="{3C315999-CCB5-45A9-9D1F-151FE4CB46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955" y="1664804"/>
            <a:ext cx="4143953" cy="2762636"/>
          </a:xfrm>
          <a:prstGeom prst="rect">
            <a:avLst/>
          </a:prstGeom>
        </p:spPr>
      </p:pic>
      <p:pic>
        <p:nvPicPr>
          <p:cNvPr id="39" name="Netherlands" hidden="1">
            <a:extLst>
              <a:ext uri="{FF2B5EF4-FFF2-40B4-BE49-F238E27FC236}">
                <a16:creationId xmlns:a16="http://schemas.microsoft.com/office/drawing/2014/main" id="{4F4C8674-55AE-4BAA-BFDD-63E7E594245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425" y="1640468"/>
            <a:ext cx="609524" cy="609524"/>
          </a:xfrm>
          <a:prstGeom prst="rect">
            <a:avLst/>
          </a:prstGeom>
        </p:spPr>
      </p:pic>
      <p:pic>
        <p:nvPicPr>
          <p:cNvPr id="41" name="Patriot Ale" descr="A picture containing text, sign, outdoor&#10;&#10;Description automatically generated" hidden="1">
            <a:extLst>
              <a:ext uri="{FF2B5EF4-FFF2-40B4-BE49-F238E27FC236}">
                <a16:creationId xmlns:a16="http://schemas.microsoft.com/office/drawing/2014/main" id="{E3D79D75-FD21-4336-A2BE-3F35F8BB01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057" y="688558"/>
            <a:ext cx="3686689" cy="5134692"/>
          </a:xfrm>
          <a:prstGeom prst="rect">
            <a:avLst/>
          </a:prstGeom>
        </p:spPr>
      </p:pic>
      <p:pic>
        <p:nvPicPr>
          <p:cNvPr id="43" name="Poland" hidden="1">
            <a:extLst>
              <a:ext uri="{FF2B5EF4-FFF2-40B4-BE49-F238E27FC236}">
                <a16:creationId xmlns:a16="http://schemas.microsoft.com/office/drawing/2014/main" id="{02C8E404-63B0-43DB-A928-3C58724413F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765" y="1072354"/>
            <a:ext cx="609524" cy="609524"/>
          </a:xfrm>
          <a:prstGeom prst="rect">
            <a:avLst/>
          </a:prstGeom>
        </p:spPr>
      </p:pic>
      <p:pic>
        <p:nvPicPr>
          <p:cNvPr id="45" name="Russia" hidden="1">
            <a:extLst>
              <a:ext uri="{FF2B5EF4-FFF2-40B4-BE49-F238E27FC236}">
                <a16:creationId xmlns:a16="http://schemas.microsoft.com/office/drawing/2014/main" id="{8694A169-050C-4426-8B27-3EC2C5CC01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08" y="383796"/>
            <a:ext cx="609524" cy="609524"/>
          </a:xfrm>
          <a:prstGeom prst="rect">
            <a:avLst/>
          </a:prstGeom>
        </p:spPr>
      </p:pic>
      <p:pic>
        <p:nvPicPr>
          <p:cNvPr id="47" name="South Korea" hidden="1">
            <a:extLst>
              <a:ext uri="{FF2B5EF4-FFF2-40B4-BE49-F238E27FC236}">
                <a16:creationId xmlns:a16="http://schemas.microsoft.com/office/drawing/2014/main" id="{4231DB55-0D2F-4644-BC93-1D03807B656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764" y="872385"/>
            <a:ext cx="609524" cy="609524"/>
          </a:xfrm>
          <a:prstGeom prst="rect">
            <a:avLst/>
          </a:prstGeom>
        </p:spPr>
      </p:pic>
      <p:pic>
        <p:nvPicPr>
          <p:cNvPr id="49" name="USA" hidden="1">
            <a:extLst>
              <a:ext uri="{FF2B5EF4-FFF2-40B4-BE49-F238E27FC236}">
                <a16:creationId xmlns:a16="http://schemas.microsoft.com/office/drawing/2014/main" id="{7D1718A3-8C16-4828-8C0C-BB41A970DB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060" y="223847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ag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8C00D33A-8528-4BC5-B8C3-49C35BBBD7D4}"/>
              </a:ext>
            </a:extLst>
          </p:cNvPr>
          <p:cNvSpPr/>
          <p:nvPr/>
        </p:nvSpPr>
        <p:spPr>
          <a:xfrm>
            <a:off x="10524492" y="6453336"/>
            <a:ext cx="6480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Year" descr="orlink:ORRange728@'This Report'!$C$5€0€0€€0€0€0€0€€0€">
            <a:extLst>
              <a:ext uri="{FF2B5EF4-FFF2-40B4-BE49-F238E27FC236}">
                <a16:creationId xmlns:a16="http://schemas.microsoft.com/office/drawing/2014/main" id="{2FB833DB-262E-4A6B-AD2E-38CDE7158E4B}"/>
              </a:ext>
            </a:extLst>
          </p:cNvPr>
          <p:cNvSpPr txBox="1"/>
          <p:nvPr/>
        </p:nvSpPr>
        <p:spPr>
          <a:xfrm>
            <a:off x="11116113" y="650037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/>
              <a:t>2019</a:t>
            </a:r>
            <a:endParaRPr lang="en-US" sz="1200" dirty="0"/>
          </a:p>
        </p:txBody>
      </p:sp>
      <p:graphicFrame>
        <p:nvGraphicFramePr>
          <p:cNvPr id="22" name="RankTable" descr="orlink:ORRange739@'Brand Image'!$C$24:$C$29¤1,0,0€0€0€€0€0€0€0€€0€">
            <a:extLst>
              <a:ext uri="{FF2B5EF4-FFF2-40B4-BE49-F238E27FC236}">
                <a16:creationId xmlns:a16="http://schemas.microsoft.com/office/drawing/2014/main" id="{61688F78-42B3-4E49-AE80-4C361D0B4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79093"/>
              </p:ext>
            </p:extLst>
          </p:nvPr>
        </p:nvGraphicFramePr>
        <p:xfrm>
          <a:off x="191344" y="939364"/>
          <a:ext cx="468052" cy="47938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68052">
                  <a:extLst>
                    <a:ext uri="{9D8B030D-6E8A-4147-A177-3AD203B41FA5}">
                      <a16:colId xmlns:a16="http://schemas.microsoft.com/office/drawing/2014/main" val="637945396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da-DK" sz="900" b="0" i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Rank</a:t>
                      </a:r>
                      <a:endParaRPr lang="en-US" sz="900" b="0" i="0" u="non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27595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(3)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95845694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(3)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58556033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(1)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00058927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(3)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50040798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(4)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93048912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(6)</a:t>
                      </a:r>
                      <a:endParaRPr lang="en-US" sz="11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29694640"/>
                  </a:ext>
                </a:extLst>
              </a:tr>
            </a:tbl>
          </a:graphicData>
        </a:graphic>
      </p:graphicFrame>
      <p:graphicFrame>
        <p:nvGraphicFramePr>
          <p:cNvPr id="2" name="BrandTable" descr="orlink:ORTable1@'Brand Image'!$B$13:$F$19¤0,0,0€608174336€0€€0€20€0€0€€0€">
            <a:extLst>
              <a:ext uri="{FF2B5EF4-FFF2-40B4-BE49-F238E27FC236}">
                <a16:creationId xmlns:a16="http://schemas.microsoft.com/office/drawing/2014/main" id="{CA1E0BC4-DBE8-4DAA-8D92-73B8738A6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146777"/>
              </p:ext>
            </p:extLst>
          </p:nvPr>
        </p:nvGraphicFramePr>
        <p:xfrm>
          <a:off x="623392" y="944724"/>
          <a:ext cx="6124364" cy="47938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758856">
                  <a:extLst>
                    <a:ext uri="{9D8B030D-6E8A-4147-A177-3AD203B41FA5}">
                      <a16:colId xmlns:a16="http://schemas.microsoft.com/office/drawing/2014/main" val="669575860"/>
                    </a:ext>
                  </a:extLst>
                </a:gridCol>
                <a:gridCol w="896628">
                  <a:extLst>
                    <a:ext uri="{9D8B030D-6E8A-4147-A177-3AD203B41FA5}">
                      <a16:colId xmlns:a16="http://schemas.microsoft.com/office/drawing/2014/main" val="371284882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2612273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55758037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120614918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ighlight>
                            <a:srgbClr val="A6A6A6"/>
                          </a:highlight>
                        </a:rPr>
                        <a:t>2018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ighlight>
                          <a:srgbClr val="A6A6A6"/>
                        </a:highligh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ighlight>
                            <a:srgbClr val="A6A6A6"/>
                          </a:highlight>
                        </a:rPr>
                        <a:t>Average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ighlight>
                          <a:srgbClr val="A6A6A6"/>
                        </a:highligh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ighlight>
                            <a:srgbClr val="A6A6A6"/>
                          </a:highlight>
                        </a:rPr>
                        <a:t>Global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ighlight>
                          <a:srgbClr val="A6A6A6"/>
                        </a:highligh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39257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This is a brand I can trust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78%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9%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60802753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This brand stands for excellent beer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73%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-5%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1%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-1%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43465342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This brand offers excellent value for money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72%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-2%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7%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6%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91468385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This brand is more desirable than other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68%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17%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4%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871179523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I see this brand everywhere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62%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4%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-5%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45987190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This brand really understands me and cares about me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-4%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3%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>
                          <a:solidFill>
                            <a:srgbClr val="9C0006"/>
                          </a:solidFill>
                        </a:rPr>
                        <a:t>2%</a:t>
                      </a:r>
                      <a:endParaRPr lang="en-US" sz="1300" baseline="0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5001392"/>
                  </a:ext>
                </a:extLst>
              </a:tr>
            </a:tbl>
          </a:graphicData>
        </a:graphic>
      </p:graphicFrame>
      <p:graphicFrame>
        <p:nvGraphicFramePr>
          <p:cNvPr id="8" name="CompareBrandsTable" descr="orlink:ORRange749@'Brand Image'!$D$2:$H$8¤0,0,0€610796544€0€€0€25€0€0€€0€">
            <a:extLst>
              <a:ext uri="{FF2B5EF4-FFF2-40B4-BE49-F238E27FC236}">
                <a16:creationId xmlns:a16="http://schemas.microsoft.com/office/drawing/2014/main" id="{542F3EDF-6517-4629-9827-0541C00D6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191925"/>
              </p:ext>
            </p:extLst>
          </p:nvPr>
        </p:nvGraphicFramePr>
        <p:xfrm>
          <a:off x="6744072" y="944724"/>
          <a:ext cx="4800600" cy="47938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60120">
                  <a:extLst>
                    <a:ext uri="{9D8B030D-6E8A-4147-A177-3AD203B41FA5}">
                      <a16:colId xmlns:a16="http://schemas.microsoft.com/office/drawing/2014/main" val="1101977016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1831893282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3956301878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312757087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62517799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u="none" baseline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1200" i="0" u="none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4259423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81%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76%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77%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79%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4620115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72%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75%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75%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77676712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68%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65%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70%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69%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14804254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71%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68%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65%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73%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38496257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64%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69%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66%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52%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60%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986464"/>
                  </a:ext>
                </a:extLst>
              </a:tr>
              <a:tr h="64658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65%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64%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72%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64%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>
                          <a:solidFill>
                            <a:srgbClr val="474747"/>
                          </a:solidFill>
                        </a:rPr>
                        <a:t>68%</a:t>
                      </a:r>
                      <a:endParaRPr lang="en-US" sz="1400" baseline="0" dirty="0">
                        <a:solidFill>
                          <a:srgbClr val="474747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3000">
                          <a:schemeClr val="bg1"/>
                        </a:gs>
                        <a:gs pos="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95000"/>
                            <a:alpha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50069889"/>
                  </a:ext>
                </a:extLst>
              </a:tr>
            </a:tbl>
          </a:graphicData>
        </a:graphic>
      </p:graphicFrame>
      <p:pic>
        <p:nvPicPr>
          <p:cNvPr id="19" name="logo:CompareBrandsTable;sighigh;6;4">
            <a:extLst>
              <a:ext uri="{FF2B5EF4-FFF2-40B4-BE49-F238E27FC236}">
                <a16:creationId xmlns:a16="http://schemas.microsoft.com/office/drawing/2014/main" id="{B45F15A0-7D9C-4CF8-A715-E91793778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729" y="4663954"/>
            <a:ext cx="190527" cy="209579"/>
          </a:xfrm>
          <a:prstGeom prst="rect">
            <a:avLst/>
          </a:prstGeom>
        </p:spPr>
      </p:pic>
      <p:pic>
        <p:nvPicPr>
          <p:cNvPr id="20" name="logo:CompareBrandsTable;siglow;7;3">
            <a:extLst>
              <a:ext uri="{FF2B5EF4-FFF2-40B4-BE49-F238E27FC236}">
                <a16:creationId xmlns:a16="http://schemas.microsoft.com/office/drawing/2014/main" id="{E70B3CA4-F8BD-4822-A999-4D3A1F881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609" y="5310536"/>
            <a:ext cx="190527" cy="209579"/>
          </a:xfrm>
          <a:prstGeom prst="rect">
            <a:avLst/>
          </a:prstGeom>
        </p:spPr>
      </p:pic>
      <p:pic>
        <p:nvPicPr>
          <p:cNvPr id="7" name="logo:CompareBrandsTable;Alamo Beer;1;1">
            <a:extLst>
              <a:ext uri="{FF2B5EF4-FFF2-40B4-BE49-F238E27FC236}">
                <a16:creationId xmlns:a16="http://schemas.microsoft.com/office/drawing/2014/main" id="{5CAA3F21-B429-4962-A0FC-A9D69306E9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822" y="1090137"/>
            <a:ext cx="896620" cy="623575"/>
          </a:xfrm>
          <a:prstGeom prst="rect">
            <a:avLst/>
          </a:prstGeom>
        </p:spPr>
      </p:pic>
      <p:pic>
        <p:nvPicPr>
          <p:cNvPr id="10" name="logo:CompareBrandsTable;Cerveza Chango;1;2">
            <a:extLst>
              <a:ext uri="{FF2B5EF4-FFF2-40B4-BE49-F238E27FC236}">
                <a16:creationId xmlns:a16="http://schemas.microsoft.com/office/drawing/2014/main" id="{01DD6FD4-6E7F-4FDF-B421-0E09104B4B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445" y="976474"/>
            <a:ext cx="659612" cy="850900"/>
          </a:xfrm>
          <a:prstGeom prst="rect">
            <a:avLst/>
          </a:prstGeom>
        </p:spPr>
      </p:pic>
      <p:pic>
        <p:nvPicPr>
          <p:cNvPr id="12" name="logo:CompareBrandsTable;Ephraim Monk;1;3">
            <a:extLst>
              <a:ext uri="{FF2B5EF4-FFF2-40B4-BE49-F238E27FC236}">
                <a16:creationId xmlns:a16="http://schemas.microsoft.com/office/drawing/2014/main" id="{B595B235-4BFF-4042-B759-C1DF3B0419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411" y="976474"/>
            <a:ext cx="853923" cy="850900"/>
          </a:xfrm>
          <a:prstGeom prst="rect">
            <a:avLst/>
          </a:prstGeom>
        </p:spPr>
      </p:pic>
      <p:pic>
        <p:nvPicPr>
          <p:cNvPr id="14" name="logo:CompareBrandsTable;LøBrau;1;4">
            <a:extLst>
              <a:ext uri="{FF2B5EF4-FFF2-40B4-BE49-F238E27FC236}">
                <a16:creationId xmlns:a16="http://schemas.microsoft.com/office/drawing/2014/main" id="{52B2AF5D-2377-4378-95ED-FAB1ADDC95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182" y="1103051"/>
            <a:ext cx="896620" cy="597747"/>
          </a:xfrm>
          <a:prstGeom prst="rect">
            <a:avLst/>
          </a:prstGeom>
        </p:spPr>
      </p:pic>
      <p:pic>
        <p:nvPicPr>
          <p:cNvPr id="17" name="logo:CompareBrandsTable;Patriot Ale;1;5">
            <a:extLst>
              <a:ext uri="{FF2B5EF4-FFF2-40B4-BE49-F238E27FC236}">
                <a16:creationId xmlns:a16="http://schemas.microsoft.com/office/drawing/2014/main" id="{87C6118B-697F-481C-A8F1-43AD2D0139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141" y="976474"/>
            <a:ext cx="610943" cy="850900"/>
          </a:xfrm>
          <a:prstGeom prst="rect">
            <a:avLst/>
          </a:prstGeom>
        </p:spPr>
      </p:pic>
      <p:pic>
        <p:nvPicPr>
          <p:cNvPr id="31" name="logo:BrandTable;sighigh;4;4">
            <a:extLst>
              <a:ext uri="{FF2B5EF4-FFF2-40B4-BE49-F238E27FC236}">
                <a16:creationId xmlns:a16="http://schemas.microsoft.com/office/drawing/2014/main" id="{3AD38202-0F29-4503-93E7-857878DF9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52" y="3370790"/>
            <a:ext cx="190527" cy="209579"/>
          </a:xfrm>
          <a:prstGeom prst="rect">
            <a:avLst/>
          </a:prstGeom>
        </p:spPr>
      </p:pic>
      <p:pic>
        <p:nvPicPr>
          <p:cNvPr id="32" name="logo:BrandTable;sighigh;4;5">
            <a:extLst>
              <a:ext uri="{FF2B5EF4-FFF2-40B4-BE49-F238E27FC236}">
                <a16:creationId xmlns:a16="http://schemas.microsoft.com/office/drawing/2014/main" id="{8653CC0F-4416-42BD-BDAA-6010C77CB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012" y="3370790"/>
            <a:ext cx="190527" cy="209579"/>
          </a:xfrm>
          <a:prstGeom prst="rect">
            <a:avLst/>
          </a:prstGeom>
        </p:spPr>
      </p:pic>
      <p:pic>
        <p:nvPicPr>
          <p:cNvPr id="33" name="logo:BrandTable;sighigh;5;3">
            <a:extLst>
              <a:ext uri="{FF2B5EF4-FFF2-40B4-BE49-F238E27FC236}">
                <a16:creationId xmlns:a16="http://schemas.microsoft.com/office/drawing/2014/main" id="{0836C1E4-4BAD-4F03-B974-6680454A1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92" y="4017372"/>
            <a:ext cx="190527" cy="209579"/>
          </a:xfrm>
          <a:prstGeom prst="rect">
            <a:avLst/>
          </a:prstGeom>
        </p:spPr>
      </p:pic>
      <p:pic>
        <p:nvPicPr>
          <p:cNvPr id="21" name="logo:BrandTable;Duff Beer;1;2">
            <a:extLst>
              <a:ext uri="{FF2B5EF4-FFF2-40B4-BE49-F238E27FC236}">
                <a16:creationId xmlns:a16="http://schemas.microsoft.com/office/drawing/2014/main" id="{EEC27D71-8B41-4101-9FE3-4769B620B4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998" y="985360"/>
            <a:ext cx="833128" cy="833128"/>
          </a:xfrm>
          <a:prstGeom prst="rect">
            <a:avLst/>
          </a:prstGeom>
        </p:spPr>
      </p:pic>
      <p:pic>
        <p:nvPicPr>
          <p:cNvPr id="24" name="logo:Flag;USA;0;0">
            <a:extLst>
              <a:ext uri="{FF2B5EF4-FFF2-40B4-BE49-F238E27FC236}">
                <a16:creationId xmlns:a16="http://schemas.microsoft.com/office/drawing/2014/main" id="{096F2F9E-D7FC-4F5F-A512-98B55DFD6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08" y="6453336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5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8C00D33A-8528-4BC5-B8C3-49C35BBBD7D4}"/>
              </a:ext>
            </a:extLst>
          </p:cNvPr>
          <p:cNvSpPr/>
          <p:nvPr/>
        </p:nvSpPr>
        <p:spPr>
          <a:xfrm>
            <a:off x="10524492" y="6453336"/>
            <a:ext cx="6480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TextBox 4" descr="orlink:ORRange728@'This Report'!$C$5€0€0€€0€0€0€0€€0€">
            <a:extLst>
              <a:ext uri="{FF2B5EF4-FFF2-40B4-BE49-F238E27FC236}">
                <a16:creationId xmlns:a16="http://schemas.microsoft.com/office/drawing/2014/main" id="{2FB833DB-262E-4A6B-AD2E-38CDE7158E4B}"/>
              </a:ext>
            </a:extLst>
          </p:cNvPr>
          <p:cNvSpPr txBox="1"/>
          <p:nvPr/>
        </p:nvSpPr>
        <p:spPr>
          <a:xfrm>
            <a:off x="11116113" y="650037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/>
              <a:t>2019</a:t>
            </a:r>
            <a:endParaRPr lang="en-US" sz="1200" dirty="0"/>
          </a:p>
        </p:txBody>
      </p:sp>
      <p:graphicFrame>
        <p:nvGraphicFramePr>
          <p:cNvPr id="6" name="ORVerticalLine" descr="orlink:ORRange737@'Brand Resonance'!$B$30:$E$42€142606336€0€€0€0€0€0€€832€">
            <a:extLst>
              <a:ext uri="{FF2B5EF4-FFF2-40B4-BE49-F238E27FC236}">
                <a16:creationId xmlns:a16="http://schemas.microsoft.com/office/drawing/2014/main" id="{333FA1B0-6581-4BBF-8399-3478A284CE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9887702"/>
              </p:ext>
            </p:extLst>
          </p:nvPr>
        </p:nvGraphicFramePr>
        <p:xfrm>
          <a:off x="3863752" y="548680"/>
          <a:ext cx="794798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le 1" descr="orlink:ORRange738@'Brand Resonance'!$B$3:$B$7¤0,0,0€0€0€€0€0€0€0€€0€">
            <a:extLst>
              <a:ext uri="{FF2B5EF4-FFF2-40B4-BE49-F238E27FC236}">
                <a16:creationId xmlns:a16="http://schemas.microsoft.com/office/drawing/2014/main" id="{56518743-1EE6-4C37-9910-03EDDE69ED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937860"/>
              </p:ext>
            </p:extLst>
          </p:nvPr>
        </p:nvGraphicFramePr>
        <p:xfrm>
          <a:off x="551384" y="548680"/>
          <a:ext cx="3240360" cy="52565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2622855589"/>
                    </a:ext>
                  </a:extLst>
                </a:gridCol>
              </a:tblGrid>
              <a:tr h="1051317">
                <a:tc>
                  <a:txBody>
                    <a:bodyPr/>
                    <a:lstStyle/>
                    <a:p>
                      <a:pPr algn="r"/>
                      <a:r>
                        <a:rPr lang="en-US" sz="14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 can identify with brand</a:t>
                      </a:r>
                      <a:endParaRPr lang="en-US" sz="14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0987820"/>
                  </a:ext>
                </a:extLst>
              </a:tr>
              <a:tr h="1051317">
                <a:tc>
                  <a:txBody>
                    <a:bodyPr/>
                    <a:lstStyle/>
                    <a:p>
                      <a:pPr algn="r"/>
                      <a:r>
                        <a:rPr lang="en-US" sz="14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 really love brand</a:t>
                      </a:r>
                      <a:endParaRPr lang="en-US" sz="14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0710940"/>
                  </a:ext>
                </a:extLst>
              </a:tr>
              <a:tr h="1051317">
                <a:tc>
                  <a:txBody>
                    <a:bodyPr/>
                    <a:lstStyle/>
                    <a:p>
                      <a:pPr algn="r"/>
                      <a:r>
                        <a:rPr lang="en-US" sz="14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 am willing to invest a lot of time, effort and energy to obtain brand products</a:t>
                      </a:r>
                      <a:endParaRPr lang="en-US" sz="14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458743"/>
                  </a:ext>
                </a:extLst>
              </a:tr>
              <a:tr h="1051317">
                <a:tc>
                  <a:txBody>
                    <a:bodyPr/>
                    <a:lstStyle/>
                    <a:p>
                      <a:pPr algn="r"/>
                      <a:r>
                        <a:rPr lang="en-US" sz="14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 actively follow the latest news about product introductions and promotions of brand</a:t>
                      </a:r>
                      <a:endParaRPr lang="en-US" sz="14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428057"/>
                  </a:ext>
                </a:extLst>
              </a:tr>
              <a:tr h="1051317">
                <a:tc>
                  <a:txBody>
                    <a:bodyPr/>
                    <a:lstStyle/>
                    <a:p>
                      <a:pPr algn="r"/>
                      <a:r>
                        <a:rPr lang="en-US" sz="14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 identify with people who use brand products</a:t>
                      </a:r>
                      <a:endParaRPr lang="en-US" sz="1400" baseline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413879"/>
                  </a:ext>
                </a:extLst>
              </a:tr>
            </a:tbl>
          </a:graphicData>
        </a:graphic>
      </p:graphicFrame>
      <p:graphicFrame>
        <p:nvGraphicFramePr>
          <p:cNvPr id="4" name="CTT ORVerticalLine" hidden="1">
            <a:extLst>
              <a:ext uri="{FF2B5EF4-FFF2-40B4-BE49-F238E27FC236}">
                <a16:creationId xmlns:a16="http://schemas.microsoft.com/office/drawing/2014/main" id="{7D17FD9C-4602-40A3-817A-0AA48B12A5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088774"/>
              </p:ext>
            </p:extLst>
          </p:nvPr>
        </p:nvGraphicFramePr>
        <p:xfrm>
          <a:off x="5195900" y="885282"/>
          <a:ext cx="1027832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832">
                  <a:extLst>
                    <a:ext uri="{9D8B030D-6E8A-4147-A177-3AD203B41FA5}">
                      <a16:colId xmlns:a16="http://schemas.microsoft.com/office/drawing/2014/main" val="4179814751"/>
                    </a:ext>
                  </a:extLst>
                </a:gridCol>
              </a:tblGrid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en-US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I can identify with brand</a:t>
                      </a:r>
                      <a:endParaRPr lang="da-DK" sz="1330" b="0" i="0">
                        <a:solidFill>
                          <a:srgbClr val="7F7F7F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0604006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I really love brand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800237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en-US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I am willing to invest a lot of time, effort and energy to obtain brand products</a:t>
                      </a:r>
                      <a:endParaRPr lang="da-DK" sz="1330" b="0" i="0">
                        <a:solidFill>
                          <a:srgbClr val="7F7F7F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603090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en-US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I actively follow the latest news about product introductions and promotions of brand</a:t>
                      </a:r>
                      <a:endParaRPr lang="da-DK" sz="1330" b="0" i="0" dirty="0">
                        <a:solidFill>
                          <a:srgbClr val="7F7F7F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77187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en-US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I identify with people who use brand products</a:t>
                      </a:r>
                      <a:endParaRPr lang="da-DK" sz="1330" b="0" i="0" dirty="0">
                        <a:solidFill>
                          <a:srgbClr val="7F7F7F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1527952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624230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368581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712721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Ephraim Monk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151093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4305041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326930"/>
                  </a:ext>
                </a:extLst>
              </a:tr>
              <a:tr h="383309">
                <a:tc>
                  <a:txBody>
                    <a:bodyPr/>
                    <a:lstStyle/>
                    <a:p>
                      <a:pPr algn="r"/>
                      <a:r>
                        <a:rPr lang="da-DK" sz="1330" b="0" i="0">
                          <a:solidFill>
                            <a:srgbClr val="7F7F7F"/>
                          </a:solidFill>
                          <a:latin typeface="Arial" panose="020B0604020202020204" pitchFamily="34" charset="0"/>
                        </a:rPr>
                        <a:t>Alamo Beer</a:t>
                      </a:r>
                      <a:endParaRPr lang="da-DK" sz="1330" b="0" i="0" dirty="0">
                        <a:solidFill>
                          <a:srgbClr val="7F7F7F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7280406"/>
                  </a:ext>
                </a:extLst>
              </a:tr>
            </a:tbl>
          </a:graphicData>
        </a:graphic>
      </p:graphicFrame>
      <p:pic>
        <p:nvPicPr>
          <p:cNvPr id="9" name="logo:Rectangle 2;USA;0;0">
            <a:extLst>
              <a:ext uri="{FF2B5EF4-FFF2-40B4-BE49-F238E27FC236}">
                <a16:creationId xmlns:a16="http://schemas.microsoft.com/office/drawing/2014/main" id="{0CDC9BA7-CD8B-45EF-B7B7-C9698AE45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08" y="6453336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3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8C00D33A-8528-4BC5-B8C3-49C35BBBD7D4}"/>
              </a:ext>
            </a:extLst>
          </p:cNvPr>
          <p:cNvSpPr/>
          <p:nvPr/>
        </p:nvSpPr>
        <p:spPr>
          <a:xfrm>
            <a:off x="10524492" y="6453336"/>
            <a:ext cx="6480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TextBox 4" descr="orlink:ORRange728@'This Report'!$C$5€0€0€€0€0€0€0€€0€">
            <a:extLst>
              <a:ext uri="{FF2B5EF4-FFF2-40B4-BE49-F238E27FC236}">
                <a16:creationId xmlns:a16="http://schemas.microsoft.com/office/drawing/2014/main" id="{2FB833DB-262E-4A6B-AD2E-38CDE7158E4B}"/>
              </a:ext>
            </a:extLst>
          </p:cNvPr>
          <p:cNvSpPr txBox="1"/>
          <p:nvPr/>
        </p:nvSpPr>
        <p:spPr>
          <a:xfrm>
            <a:off x="11116113" y="650037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/>
              <a:t>2019</a:t>
            </a:r>
            <a:endParaRPr lang="en-US" sz="1200" dirty="0"/>
          </a:p>
        </p:txBody>
      </p:sp>
      <p:graphicFrame>
        <p:nvGraphicFramePr>
          <p:cNvPr id="11" name="Chart 10" descr="orlink:ORRange731@Age!$B$16:$C$21€276840448€0€€0€0€0€0€€14592€">
            <a:extLst>
              <a:ext uri="{FF2B5EF4-FFF2-40B4-BE49-F238E27FC236}">
                <a16:creationId xmlns:a16="http://schemas.microsoft.com/office/drawing/2014/main" id="{C41A707D-D01C-408B-BD43-204997BDC1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775227"/>
              </p:ext>
            </p:extLst>
          </p:nvPr>
        </p:nvGraphicFramePr>
        <p:xfrm>
          <a:off x="659396" y="404665"/>
          <a:ext cx="4824536" cy="27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Chart 25" descr="orlink:ORRange732@Age!$B$27:$C$32€276840448€0€€0€0€0€0€€14592€">
            <a:extLst>
              <a:ext uri="{FF2B5EF4-FFF2-40B4-BE49-F238E27FC236}">
                <a16:creationId xmlns:a16="http://schemas.microsoft.com/office/drawing/2014/main" id="{798A56FE-73D0-4F50-8EA3-9AC0D4BCF3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7716391"/>
              </p:ext>
            </p:extLst>
          </p:nvPr>
        </p:nvGraphicFramePr>
        <p:xfrm>
          <a:off x="6744072" y="404665"/>
          <a:ext cx="4824536" cy="2700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 descr="orlink:ORRange733@Age!$B$38:$C$43€276840448€0€€0€0€0€0€€14592€">
            <a:extLst>
              <a:ext uri="{FF2B5EF4-FFF2-40B4-BE49-F238E27FC236}">
                <a16:creationId xmlns:a16="http://schemas.microsoft.com/office/drawing/2014/main" id="{086CD24C-3C13-4E7F-832D-23908E7146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971385"/>
              </p:ext>
            </p:extLst>
          </p:nvPr>
        </p:nvGraphicFramePr>
        <p:xfrm>
          <a:off x="659396" y="3284984"/>
          <a:ext cx="4824536" cy="27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Chart 28" descr="orlink:ORRange734@Age!$B$4:$C$9€276840448€0€€0€0€0€0€€14592€">
            <a:extLst>
              <a:ext uri="{FF2B5EF4-FFF2-40B4-BE49-F238E27FC236}">
                <a16:creationId xmlns:a16="http://schemas.microsoft.com/office/drawing/2014/main" id="{D5B012E9-7B46-4D9F-ABA9-39D8639908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343174"/>
              </p:ext>
            </p:extLst>
          </p:nvPr>
        </p:nvGraphicFramePr>
        <p:xfrm>
          <a:off x="6744072" y="3284984"/>
          <a:ext cx="4824536" cy="27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6" name="logo:Rectangle 2;usa;0;0">
            <a:extLst>
              <a:ext uri="{FF2B5EF4-FFF2-40B4-BE49-F238E27FC236}">
                <a16:creationId xmlns:a16="http://schemas.microsoft.com/office/drawing/2014/main" id="{E805E3B1-6931-42B4-9A4F-C32D8CA352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08" y="6453336"/>
            <a:ext cx="360040" cy="360040"/>
          </a:xfrm>
          <a:prstGeom prst="rect">
            <a:avLst/>
          </a:prstGeom>
        </p:spPr>
      </p:pic>
      <p:graphicFrame>
        <p:nvGraphicFramePr>
          <p:cNvPr id="2" name="CTT Chart 10">
            <a:extLst>
              <a:ext uri="{FF2B5EF4-FFF2-40B4-BE49-F238E27FC236}">
                <a16:creationId xmlns:a16="http://schemas.microsoft.com/office/drawing/2014/main" id="{7D496D18-AA74-438D-85ED-54D3876F2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366309"/>
              </p:ext>
            </p:extLst>
          </p:nvPr>
        </p:nvGraphicFramePr>
        <p:xfrm>
          <a:off x="1107094" y="2608909"/>
          <a:ext cx="4368800" cy="36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760">
                  <a:extLst>
                    <a:ext uri="{9D8B030D-6E8A-4147-A177-3AD203B41FA5}">
                      <a16:colId xmlns:a16="http://schemas.microsoft.com/office/drawing/2014/main" val="3092341593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3413946090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1940648726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1107353834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2822214449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Ephraim Monk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Duff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Patriot 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Cerveza Chango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  <a:endParaRPr lang="da-DK" sz="1195" b="0" i="0" dirty="0">
                        <a:solidFill>
                          <a:srgbClr val="767876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596182"/>
                  </a:ext>
                </a:extLst>
              </a:tr>
            </a:tbl>
          </a:graphicData>
        </a:graphic>
      </p:graphicFrame>
      <p:graphicFrame>
        <p:nvGraphicFramePr>
          <p:cNvPr id="4" name="CTT Chart 25">
            <a:extLst>
              <a:ext uri="{FF2B5EF4-FFF2-40B4-BE49-F238E27FC236}">
                <a16:creationId xmlns:a16="http://schemas.microsoft.com/office/drawing/2014/main" id="{74DADB7B-B699-4902-98ED-EADAFB696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26771"/>
              </p:ext>
            </p:extLst>
          </p:nvPr>
        </p:nvGraphicFramePr>
        <p:xfrm>
          <a:off x="7191770" y="2608909"/>
          <a:ext cx="4368798" cy="36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133">
                  <a:extLst>
                    <a:ext uri="{9D8B030D-6E8A-4147-A177-3AD203B41FA5}">
                      <a16:colId xmlns:a16="http://schemas.microsoft.com/office/drawing/2014/main" val="670262795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264652932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443832908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2289466693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640417936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1802129120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Duff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Patriot 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Ephraim Monk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Cerveza Chango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Alamo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3134087"/>
                  </a:ext>
                </a:extLst>
              </a:tr>
            </a:tbl>
          </a:graphicData>
        </a:graphic>
      </p:graphicFrame>
      <p:graphicFrame>
        <p:nvGraphicFramePr>
          <p:cNvPr id="6" name="CTT Chart 27">
            <a:extLst>
              <a:ext uri="{FF2B5EF4-FFF2-40B4-BE49-F238E27FC236}">
                <a16:creationId xmlns:a16="http://schemas.microsoft.com/office/drawing/2014/main" id="{77F81093-2456-4D73-84E2-7E538CECD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062050"/>
              </p:ext>
            </p:extLst>
          </p:nvPr>
        </p:nvGraphicFramePr>
        <p:xfrm>
          <a:off x="1107094" y="5489228"/>
          <a:ext cx="4368798" cy="36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133">
                  <a:extLst>
                    <a:ext uri="{9D8B030D-6E8A-4147-A177-3AD203B41FA5}">
                      <a16:colId xmlns:a16="http://schemas.microsoft.com/office/drawing/2014/main" val="3723749452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238725547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3506283284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355734399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2248246741"/>
                    </a:ext>
                  </a:extLst>
                </a:gridCol>
                <a:gridCol w="728133">
                  <a:extLst>
                    <a:ext uri="{9D8B030D-6E8A-4147-A177-3AD203B41FA5}">
                      <a16:colId xmlns:a16="http://schemas.microsoft.com/office/drawing/2014/main" val="2292068231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Duff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Patriot 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Cerveza Chango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Ephraim Monk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Alamo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95635"/>
                  </a:ext>
                </a:extLst>
              </a:tr>
            </a:tbl>
          </a:graphicData>
        </a:graphic>
      </p:graphicFrame>
      <p:graphicFrame>
        <p:nvGraphicFramePr>
          <p:cNvPr id="7" name="CTT Chart 28">
            <a:extLst>
              <a:ext uri="{FF2B5EF4-FFF2-40B4-BE49-F238E27FC236}">
                <a16:creationId xmlns:a16="http://schemas.microsoft.com/office/drawing/2014/main" id="{8CE9BEAD-A60A-43F4-810D-734A89B87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760552"/>
              </p:ext>
            </p:extLst>
          </p:nvPr>
        </p:nvGraphicFramePr>
        <p:xfrm>
          <a:off x="7233935" y="5489228"/>
          <a:ext cx="4318002" cy="36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667">
                  <a:extLst>
                    <a:ext uri="{9D8B030D-6E8A-4147-A177-3AD203B41FA5}">
                      <a16:colId xmlns:a16="http://schemas.microsoft.com/office/drawing/2014/main" val="432498476"/>
                    </a:ext>
                  </a:extLst>
                </a:gridCol>
                <a:gridCol w="719667">
                  <a:extLst>
                    <a:ext uri="{9D8B030D-6E8A-4147-A177-3AD203B41FA5}">
                      <a16:colId xmlns:a16="http://schemas.microsoft.com/office/drawing/2014/main" val="3398107049"/>
                    </a:ext>
                  </a:extLst>
                </a:gridCol>
                <a:gridCol w="719667">
                  <a:extLst>
                    <a:ext uri="{9D8B030D-6E8A-4147-A177-3AD203B41FA5}">
                      <a16:colId xmlns:a16="http://schemas.microsoft.com/office/drawing/2014/main" val="2409447217"/>
                    </a:ext>
                  </a:extLst>
                </a:gridCol>
                <a:gridCol w="719667">
                  <a:extLst>
                    <a:ext uri="{9D8B030D-6E8A-4147-A177-3AD203B41FA5}">
                      <a16:colId xmlns:a16="http://schemas.microsoft.com/office/drawing/2014/main" val="1041736679"/>
                    </a:ext>
                  </a:extLst>
                </a:gridCol>
                <a:gridCol w="719667">
                  <a:extLst>
                    <a:ext uri="{9D8B030D-6E8A-4147-A177-3AD203B41FA5}">
                      <a16:colId xmlns:a16="http://schemas.microsoft.com/office/drawing/2014/main" val="362693936"/>
                    </a:ext>
                  </a:extLst>
                </a:gridCol>
                <a:gridCol w="719667">
                  <a:extLst>
                    <a:ext uri="{9D8B030D-6E8A-4147-A177-3AD203B41FA5}">
                      <a16:colId xmlns:a16="http://schemas.microsoft.com/office/drawing/2014/main" val="1434924862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Duff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Patriot 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Alamo Beer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Cerveza Chango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Ephraim Monk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95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LøBrau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567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94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RQuadrantLowerRight">
            <a:extLst>
              <a:ext uri="{FF2B5EF4-FFF2-40B4-BE49-F238E27FC236}">
                <a16:creationId xmlns:a16="http://schemas.microsoft.com/office/drawing/2014/main" id="{25595105-9848-4B53-AD1E-976A8951D646}"/>
              </a:ext>
            </a:extLst>
          </p:cNvPr>
          <p:cNvSpPr/>
          <p:nvPr/>
        </p:nvSpPr>
        <p:spPr>
          <a:xfrm>
            <a:off x="5693932" y="3075121"/>
            <a:ext cx="1795896" cy="2276571"/>
          </a:xfrm>
          <a:prstGeom prst="rect">
            <a:avLst/>
          </a:prstGeom>
          <a:solidFill>
            <a:srgbClr val="FFFFFF"/>
          </a:solidFill>
          <a:ln w="127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RQuadrantLowerLeft">
            <a:extLst>
              <a:ext uri="{FF2B5EF4-FFF2-40B4-BE49-F238E27FC236}">
                <a16:creationId xmlns:a16="http://schemas.microsoft.com/office/drawing/2014/main" id="{EF6F37FB-2947-47E0-88ED-A4E143752F31}"/>
              </a:ext>
            </a:extLst>
          </p:cNvPr>
          <p:cNvSpPr/>
          <p:nvPr/>
        </p:nvSpPr>
        <p:spPr>
          <a:xfrm>
            <a:off x="1089028" y="3075121"/>
            <a:ext cx="4604904" cy="2276571"/>
          </a:xfrm>
          <a:prstGeom prst="rect">
            <a:avLst/>
          </a:prstGeom>
          <a:solidFill>
            <a:srgbClr val="F5F5F5"/>
          </a:solidFill>
          <a:ln w="127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RQuadrantUpperRight">
            <a:extLst>
              <a:ext uri="{FF2B5EF4-FFF2-40B4-BE49-F238E27FC236}">
                <a16:creationId xmlns:a16="http://schemas.microsoft.com/office/drawing/2014/main" id="{39599824-AFB7-42FA-8DDF-5F5E8C5F5A94}"/>
              </a:ext>
            </a:extLst>
          </p:cNvPr>
          <p:cNvSpPr/>
          <p:nvPr/>
        </p:nvSpPr>
        <p:spPr>
          <a:xfrm>
            <a:off x="5693932" y="805092"/>
            <a:ext cx="1795896" cy="2270029"/>
          </a:xfrm>
          <a:prstGeom prst="rect">
            <a:avLst/>
          </a:prstGeom>
          <a:solidFill>
            <a:srgbClr val="F5F5F5"/>
          </a:solidFill>
          <a:ln w="127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RQuadrantUpperLeft">
            <a:extLst>
              <a:ext uri="{FF2B5EF4-FFF2-40B4-BE49-F238E27FC236}">
                <a16:creationId xmlns:a16="http://schemas.microsoft.com/office/drawing/2014/main" id="{DA3CD5F4-A2A2-45E3-994D-50E36421E070}"/>
              </a:ext>
            </a:extLst>
          </p:cNvPr>
          <p:cNvSpPr/>
          <p:nvPr/>
        </p:nvSpPr>
        <p:spPr>
          <a:xfrm>
            <a:off x="1089028" y="805092"/>
            <a:ext cx="4604904" cy="2270029"/>
          </a:xfrm>
          <a:prstGeom prst="rect">
            <a:avLst/>
          </a:prstGeom>
          <a:solidFill>
            <a:srgbClr val="FFFFFF"/>
          </a:solidFill>
          <a:ln w="127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8C00D33A-8528-4BC5-B8C3-49C35BBBD7D4}"/>
              </a:ext>
            </a:extLst>
          </p:cNvPr>
          <p:cNvSpPr/>
          <p:nvPr/>
        </p:nvSpPr>
        <p:spPr>
          <a:xfrm>
            <a:off x="10524492" y="6453336"/>
            <a:ext cx="6480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TextBox 4" descr="orlink:ORRange728@'This Report'!$C$5€0€0€€0€0€0€0€€0€">
            <a:extLst>
              <a:ext uri="{FF2B5EF4-FFF2-40B4-BE49-F238E27FC236}">
                <a16:creationId xmlns:a16="http://schemas.microsoft.com/office/drawing/2014/main" id="{2FB833DB-262E-4A6B-AD2E-38CDE7158E4B}"/>
              </a:ext>
            </a:extLst>
          </p:cNvPr>
          <p:cNvSpPr txBox="1"/>
          <p:nvPr/>
        </p:nvSpPr>
        <p:spPr>
          <a:xfrm>
            <a:off x="11116113" y="650037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/>
              <a:t>2019</a:t>
            </a:r>
            <a:endParaRPr lang="en-US" sz="1200" dirty="0"/>
          </a:p>
        </p:txBody>
      </p:sp>
      <p:graphicFrame>
        <p:nvGraphicFramePr>
          <p:cNvPr id="6" name="ORQuadrant" descr="orlink:ORTable14@'Brand Image'!$B$43:$D$56€0€0€€0€0€0€0€€800€">
            <a:extLst>
              <a:ext uri="{FF2B5EF4-FFF2-40B4-BE49-F238E27FC236}">
                <a16:creationId xmlns:a16="http://schemas.microsoft.com/office/drawing/2014/main" id="{09752914-C61B-4B89-8EC5-146E172A90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5421627"/>
              </p:ext>
            </p:extLst>
          </p:nvPr>
        </p:nvGraphicFramePr>
        <p:xfrm>
          <a:off x="551384" y="656692"/>
          <a:ext cx="723680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TT ORQuadrant">
            <a:extLst>
              <a:ext uri="{FF2B5EF4-FFF2-40B4-BE49-F238E27FC236}">
                <a16:creationId xmlns:a16="http://schemas.microsoft.com/office/drawing/2014/main" id="{D8E2D715-A61A-482F-9A42-67B56A597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83520"/>
              </p:ext>
            </p:extLst>
          </p:nvPr>
        </p:nvGraphicFramePr>
        <p:xfrm>
          <a:off x="8175612" y="798742"/>
          <a:ext cx="3429000" cy="454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000">
                  <a:extLst>
                    <a:ext uri="{9D8B030D-6E8A-4147-A177-3AD203B41FA5}">
                      <a16:colId xmlns:a16="http://schemas.microsoft.com/office/drawing/2014/main" val="180436960"/>
                    </a:ext>
                  </a:extLst>
                </a:gridCol>
                <a:gridCol w="3175000">
                  <a:extLst>
                    <a:ext uri="{9D8B030D-6E8A-4147-A177-3AD203B41FA5}">
                      <a16:colId xmlns:a16="http://schemas.microsoft.com/office/drawing/2014/main" val="2900591521"/>
                    </a:ext>
                  </a:extLst>
                </a:gridCol>
              </a:tblGrid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offers a wide range of products designed around my needs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56385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consistently offers high quality products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352914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I would be likely to talk positively about this brand’s with others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2534449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really understands me and cares about me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0764771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is a brand I can trust</a:t>
                      </a:r>
                      <a:endParaRPr lang="en-US" sz="1000" b="0" i="0" dirty="0">
                        <a:solidFill>
                          <a:srgbClr val="767876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481632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6</a:t>
                      </a:r>
                      <a:endParaRPr lang="en-US" sz="1000" b="0" i="0" dirty="0">
                        <a:solidFill>
                          <a:srgbClr val="767876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brand’s product make a real difference to my life</a:t>
                      </a:r>
                      <a:endParaRPr lang="en-US" sz="1000" b="0" i="0" dirty="0">
                        <a:solidFill>
                          <a:srgbClr val="767876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963459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is well known for its excellent after-sales service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459146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stands for excellent beer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1547609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brand’s product have a positive impact on my life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737535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is an expert in the field of product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169229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is more desirable than other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682328"/>
                  </a:ext>
                </a:extLst>
              </a:tr>
              <a:tr h="350572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This brand is famous for delivering innovation in product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205206"/>
                  </a:ext>
                </a:extLst>
              </a:tr>
              <a:tr h="334856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i="0">
                          <a:solidFill>
                            <a:srgbClr val="767876"/>
                          </a:solidFill>
                          <a:latin typeface="Arial" panose="020B0604020202020204" pitchFamily="34" charset="0"/>
                        </a:rPr>
                        <a:t>I see this brand everywhere</a:t>
                      </a:r>
                      <a:endParaRPr lang="en-US" sz="1000" b="0" i="0" dirty="0">
                        <a:solidFill>
                          <a:srgbClr val="767876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08029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B4D225B-4D71-4381-941E-A36F94F08AB7}"/>
              </a:ext>
            </a:extLst>
          </p:cNvPr>
          <p:cNvSpPr txBox="1"/>
          <p:nvPr/>
        </p:nvSpPr>
        <p:spPr>
          <a:xfrm>
            <a:off x="623392" y="440668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/>
              <a:t>mean</a:t>
            </a:r>
            <a:endParaRPr lang="en-US" sz="11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A6EDF4-5BF0-4D7B-AA06-F4BA1E15197A}"/>
              </a:ext>
            </a:extLst>
          </p:cNvPr>
          <p:cNvSpPr txBox="1"/>
          <p:nvPr/>
        </p:nvSpPr>
        <p:spPr>
          <a:xfrm>
            <a:off x="6816080" y="5697252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/>
              <a:t>correlation</a:t>
            </a:r>
            <a:endParaRPr lang="en-US" sz="1100" dirty="0"/>
          </a:p>
        </p:txBody>
      </p:sp>
      <p:pic>
        <p:nvPicPr>
          <p:cNvPr id="4" name="logo:Rectangle 2;USA;0;0">
            <a:extLst>
              <a:ext uri="{FF2B5EF4-FFF2-40B4-BE49-F238E27FC236}">
                <a16:creationId xmlns:a16="http://schemas.microsoft.com/office/drawing/2014/main" id="{020BBE02-8F7D-472D-BED7-E7D404B05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08" y="6453336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6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orlink:ORRange727@'This Report'!$B$6€541065216€0€€0€0€0€0€€0€">
            <a:extLst>
              <a:ext uri="{FF2B5EF4-FFF2-40B4-BE49-F238E27FC236}">
                <a16:creationId xmlns:a16="http://schemas.microsoft.com/office/drawing/2014/main" id="{8C00D33A-8528-4BC5-B8C3-49C35BBBD7D4}"/>
              </a:ext>
            </a:extLst>
          </p:cNvPr>
          <p:cNvSpPr/>
          <p:nvPr/>
        </p:nvSpPr>
        <p:spPr>
          <a:xfrm>
            <a:off x="10524492" y="6453336"/>
            <a:ext cx="6480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TextBox 4" descr="orlink:ORRange728@'This Report'!$C$5€0€0€€0€0€0€0€€0€">
            <a:extLst>
              <a:ext uri="{FF2B5EF4-FFF2-40B4-BE49-F238E27FC236}">
                <a16:creationId xmlns:a16="http://schemas.microsoft.com/office/drawing/2014/main" id="{2FB833DB-262E-4A6B-AD2E-38CDE7158E4B}"/>
              </a:ext>
            </a:extLst>
          </p:cNvPr>
          <p:cNvSpPr txBox="1"/>
          <p:nvPr/>
        </p:nvSpPr>
        <p:spPr>
          <a:xfrm>
            <a:off x="11116113" y="650037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/>
              <a:t>2019</a:t>
            </a:r>
            <a:endParaRPr lang="en-US" sz="1200" dirty="0"/>
          </a:p>
        </p:txBody>
      </p:sp>
      <p:graphicFrame>
        <p:nvGraphicFramePr>
          <p:cNvPr id="2" name="ORTable" descr="orlink:ORRange751@Comment!$B$3:$E$5¤1,0,0€589825€0€€0€0€0€0€€0€" title="385.5543">
            <a:extLst>
              <a:ext uri="{FF2B5EF4-FFF2-40B4-BE49-F238E27FC236}">
                <a16:creationId xmlns:a16="http://schemas.microsoft.com/office/drawing/2014/main" id="{1E631702-4AD8-4DEB-ABD4-CA3A22BE2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92839"/>
              </p:ext>
            </p:extLst>
          </p:nvPr>
        </p:nvGraphicFramePr>
        <p:xfrm>
          <a:off x="659396" y="728700"/>
          <a:ext cx="10881360" cy="48965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366299594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30943115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863959774"/>
                    </a:ext>
                  </a:extLst>
                </a:gridCol>
                <a:gridCol w="7863840">
                  <a:extLst>
                    <a:ext uri="{9D8B030D-6E8A-4147-A177-3AD203B41FA5}">
                      <a16:colId xmlns:a16="http://schemas.microsoft.com/office/drawing/2014/main" val="1273921102"/>
                    </a:ext>
                  </a:extLst>
                </a:gridCol>
              </a:tblGrid>
              <a:tr h="408045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Identifies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Gender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a-DK" sz="1400" baseline="0" dirty="0" err="1"/>
                        <a:t>Comment</a:t>
                      </a:r>
                      <a:endParaRPr lang="da-DK" sz="14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193689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Very much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50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400" baseline="0" dirty="0"/>
                        <a:t>Sed ac ligula.</a:t>
                      </a:r>
                      <a:endParaRPr lang="en-US" sz="14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0156116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Very much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25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 err="1"/>
                        <a:t>Nullam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hendrerit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bibendum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justo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2282812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45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400" baseline="0" dirty="0" err="1"/>
                        <a:t>Pellentesque</a:t>
                      </a:r>
                      <a:r>
                        <a:rPr lang="fr-FR" sz="1400" baseline="0" dirty="0"/>
                        <a:t> habitant morbi tristique </a:t>
                      </a:r>
                      <a:r>
                        <a:rPr lang="fr-FR" sz="1400" baseline="0" dirty="0" err="1"/>
                        <a:t>senectus</a:t>
                      </a:r>
                      <a:r>
                        <a:rPr lang="fr-FR" sz="1400" baseline="0" dirty="0"/>
                        <a:t> et </a:t>
                      </a:r>
                      <a:r>
                        <a:rPr lang="fr-FR" sz="1400" baseline="0" dirty="0" err="1"/>
                        <a:t>netus</a:t>
                      </a:r>
                      <a:r>
                        <a:rPr lang="fr-FR" sz="1400" baseline="0" dirty="0"/>
                        <a:t> et </a:t>
                      </a:r>
                      <a:r>
                        <a:rPr lang="fr-FR" sz="1400" baseline="0" dirty="0" err="1"/>
                        <a:t>malesuada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baseline="0" dirty="0" err="1"/>
                        <a:t>fames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baseline="0" dirty="0" err="1"/>
                        <a:t>ac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baseline="0" dirty="0" err="1"/>
                        <a:t>turpis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baseline="0" dirty="0" err="1"/>
                        <a:t>egestas</a:t>
                      </a:r>
                      <a:r>
                        <a:rPr lang="fr-FR" sz="1400" baseline="0" dirty="0"/>
                        <a:t>.</a:t>
                      </a:r>
                      <a:endParaRPr lang="en-US" sz="14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8566743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45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Nunc ac magna.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6211378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45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Maecenas </a:t>
                      </a:r>
                      <a:r>
                        <a:rPr lang="en-US" sz="1400" baseline="0" dirty="0" err="1"/>
                        <a:t>odio</a:t>
                      </a:r>
                      <a:r>
                        <a:rPr lang="en-US" sz="1400" baseline="0" dirty="0"/>
                        <a:t> dolor, </a:t>
                      </a:r>
                      <a:r>
                        <a:rPr lang="en-US" sz="1400" baseline="0" dirty="0" err="1"/>
                        <a:t>vulputate</a:t>
                      </a:r>
                      <a:r>
                        <a:rPr lang="en-US" sz="1400" baseline="0" dirty="0"/>
                        <a:t> vel, auctor ac, </a:t>
                      </a:r>
                      <a:r>
                        <a:rPr lang="en-US" sz="1400" baseline="0" dirty="0" err="1"/>
                        <a:t>accumsan</a:t>
                      </a:r>
                      <a:r>
                        <a:rPr lang="en-US" sz="1400" baseline="0" dirty="0"/>
                        <a:t> id, </a:t>
                      </a:r>
                      <a:r>
                        <a:rPr lang="en-US" sz="1400" baseline="0" dirty="0" err="1"/>
                        <a:t>felis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6418760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52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Proin </a:t>
                      </a:r>
                      <a:r>
                        <a:rPr lang="en-US" sz="1400" baseline="0" dirty="0" err="1"/>
                        <a:t>hendrerit</a:t>
                      </a:r>
                      <a:r>
                        <a:rPr lang="en-US" sz="1400" baseline="0" dirty="0"/>
                        <a:t> tempus </a:t>
                      </a:r>
                      <a:r>
                        <a:rPr lang="en-US" sz="1400" baseline="0" dirty="0" err="1"/>
                        <a:t>arcu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2928188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52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In hac </a:t>
                      </a:r>
                      <a:r>
                        <a:rPr lang="en-US" sz="1400" baseline="0" dirty="0" err="1"/>
                        <a:t>habitasse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platea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dictumst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4040611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52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 err="1"/>
                        <a:t>Suspendisse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potenti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57136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39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400" baseline="0" dirty="0"/>
                        <a:t>Integer </a:t>
                      </a:r>
                      <a:r>
                        <a:rPr lang="fr-FR" sz="1400" baseline="0" dirty="0" err="1"/>
                        <a:t>aliquet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baseline="0" dirty="0" err="1"/>
                        <a:t>mauris</a:t>
                      </a:r>
                      <a:r>
                        <a:rPr lang="fr-FR" sz="1400" baseline="0" dirty="0"/>
                        <a:t> et </a:t>
                      </a:r>
                      <a:r>
                        <a:rPr lang="fr-FR" sz="1400" baseline="0" dirty="0" err="1"/>
                        <a:t>nibh</a:t>
                      </a:r>
                      <a:r>
                        <a:rPr lang="fr-FR" sz="1400" baseline="0" dirty="0"/>
                        <a:t>.</a:t>
                      </a:r>
                      <a:endParaRPr lang="en-US" sz="14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106948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53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 err="1"/>
                        <a:t>Aliquam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erat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volutpat</a:t>
                      </a:r>
                      <a:r>
                        <a:rPr lang="en-US" sz="1400" baseline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064106"/>
                  </a:ext>
                </a:extLst>
              </a:tr>
              <a:tr h="408045">
                <a:tc>
                  <a:txBody>
                    <a:bodyPr/>
                    <a:lstStyle/>
                    <a:p>
                      <a:r>
                        <a:rPr lang="en-US" sz="1400" baseline="0"/>
                        <a:t>Somewhat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Female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/>
                        <a:t>53</a:t>
                      </a:r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400" baseline="0" dirty="0"/>
                        <a:t>Sed at lorem in nunc porta tristique.</a:t>
                      </a:r>
                      <a:endParaRPr lang="en-US" sz="14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6925885"/>
                  </a:ext>
                </a:extLst>
              </a:tr>
            </a:tbl>
          </a:graphicData>
        </a:graphic>
      </p:graphicFrame>
      <p:sp>
        <p:nvSpPr>
          <p:cNvPr id="4" name="ORDeleteSlide" descr="orlink:ORRange743@Comment!$B$3€0€0€€0€0€0€0€€0€" hidden="1">
            <a:extLst>
              <a:ext uri="{FF2B5EF4-FFF2-40B4-BE49-F238E27FC236}">
                <a16:creationId xmlns:a16="http://schemas.microsoft.com/office/drawing/2014/main" id="{AAEB67EF-BD7B-4EFC-8839-78D490194489}"/>
              </a:ext>
            </a:extLst>
          </p:cNvPr>
          <p:cNvSpPr/>
          <p:nvPr/>
        </p:nvSpPr>
        <p:spPr>
          <a:xfrm>
            <a:off x="7572164" y="116632"/>
            <a:ext cx="2016224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Very much</a:t>
            </a:r>
          </a:p>
        </p:txBody>
      </p:sp>
      <p:pic>
        <p:nvPicPr>
          <p:cNvPr id="7" name="logo:Rectangle 2;USA;0;0">
            <a:extLst>
              <a:ext uri="{FF2B5EF4-FFF2-40B4-BE49-F238E27FC236}">
                <a16:creationId xmlns:a16="http://schemas.microsoft.com/office/drawing/2014/main" id="{4C8E4E74-C29A-46E2-AF50-CEFE44B4E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08" y="6453336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54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iamond Grid 16x9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diamond grid presentation (widescreen).potx" id="{B2221865-AD13-4DF0-B68E-BF08E8CC5659}" vid="{BAA0C488-98B6-4F47-8E1C-5C7CD9605F7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71AF8457419947B5F7959999E81AA7" ma:contentTypeVersion="10" ma:contentTypeDescription="Create a new document." ma:contentTypeScope="" ma:versionID="05eb7e870bc8f28fa1ed1a148c28659d">
  <xsd:schema xmlns:xsd="http://www.w3.org/2001/XMLSchema" xmlns:xs="http://www.w3.org/2001/XMLSchema" xmlns:p="http://schemas.microsoft.com/office/2006/metadata/properties" xmlns:ns2="683509ba-770b-4ec2-94ed-3f07ff0e58ff" targetNamespace="http://schemas.microsoft.com/office/2006/metadata/properties" ma:root="true" ma:fieldsID="533cfe00f0ce56085aa25c1174b117a4" ns2:_="">
    <xsd:import namespace="683509ba-770b-4ec2-94ed-3f07ff0e58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3509ba-770b-4ec2-94ed-3f07ff0e58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ontrol xmlns="http://schemas.microsoft.com/VisualStudio/2011/storyboarding/control">
  <Id Name="f9fdbdc9-6583-49f6-b34a-4088c34b14d1" Revision="1" Stencil="System.MyShapes" StencilVersion="1.0"/>
</Control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7B9110-261A-4132-BBDC-44774F684E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3509ba-770b-4ec2-94ed-3f07ff0e58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925466-B6B9-48EF-8668-1346ECEAC485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2CF120DF-073B-42DD-A150-95B95D9CCE60}">
  <ds:schemaRefs>
    <ds:schemaRef ds:uri="http://purl.org/dc/terms/"/>
    <ds:schemaRef ds:uri="http://schemas.openxmlformats.org/package/2006/metadata/core-properties"/>
    <ds:schemaRef ds:uri="http://purl.org/dc/dcmitype/"/>
    <ds:schemaRef ds:uri="2471b4a0-5b2d-4c45-9407-ebfe2952476c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8813F69F-0E8F-4207-8A94-DDD55D9BD2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93833</TotalTime>
  <Words>627</Words>
  <Application>Microsoft Office PowerPoint</Application>
  <PresentationFormat>Widescreen</PresentationFormat>
  <Paragraphs>247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Diamond Grid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OfficeReports</dc:creator>
  <cp:lastModifiedBy>Fred Balkenende</cp:lastModifiedBy>
  <cp:revision>3659</cp:revision>
  <dcterms:created xsi:type="dcterms:W3CDTF">2014-09-24T11:52:14Z</dcterms:created>
  <dcterms:modified xsi:type="dcterms:W3CDTF">2021-09-20T10:26:50Z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magePath">
    <vt:lpwstr/>
  </property>
  <property fmtid="{D5CDD505-2E9C-101B-9397-08002B2CF9AE}" pid="3" name="ContentTypeId">
    <vt:lpwstr>0x0101001F71AF8457419947B5F7959999E81AA7</vt:lpwstr>
  </property>
  <property fmtid="{D5CDD505-2E9C-101B-9397-08002B2CF9AE}" pid="4" name="ORExtXLSTables">
    <vt:lpwstr>C:\Users\Fred\Documents\Duff Beer - Brand Comparison.xlsx</vt:lpwstr>
  </property>
  <property fmtid="{D5CDD505-2E9C-101B-9397-08002B2CF9AE}" pid="5" name="ORSCHierarchy2">
    <vt:lpwstr>-16777088;-10855846;-1;0</vt:lpwstr>
  </property>
</Properties>
</file>